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 autoAdjust="0"/>
    <p:restoredTop sz="94558"/>
  </p:normalViewPr>
  <p:slideViewPr>
    <p:cSldViewPr snapToGrid="0">
      <p:cViewPr varScale="1">
        <p:scale>
          <a:sx n="121" d="100"/>
          <a:sy n="121" d="100"/>
        </p:scale>
        <p:origin x="22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39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AAC65-3D1E-9B47-8AB3-1E56A3223C34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4EAF6-F94F-BC4A-AE9D-18C6167C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42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71B08-39EB-4213-B8D9-8110BDEE5D09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857FD-86A6-4989-940D-D6BE03C6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2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10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996385" y="4636901"/>
            <a:ext cx="5484900" cy="43917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733425"/>
            <a:ext cx="4878387" cy="3659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18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996385" y="4636901"/>
            <a:ext cx="5484900" cy="43917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733425"/>
            <a:ext cx="4878387" cy="3659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749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996385" y="4636901"/>
            <a:ext cx="5484900" cy="43917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733425"/>
            <a:ext cx="4878387" cy="3659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547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996385" y="4636901"/>
            <a:ext cx="5484900" cy="43917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733425"/>
            <a:ext cx="4878387" cy="3659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505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996385" y="4636901"/>
            <a:ext cx="5484900" cy="43917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733425"/>
            <a:ext cx="4878387" cy="3659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666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996385" y="4636901"/>
            <a:ext cx="5484900" cy="4391700"/>
          </a:xfrm>
          <a:prstGeom prst="rect">
            <a:avLst/>
          </a:prstGeom>
          <a:noFill/>
          <a:ln>
            <a:noFill/>
          </a:ln>
        </p:spPr>
        <p:txBody>
          <a:bodyPr lIns="93275" tIns="93275" rIns="93275" bIns="93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733425"/>
            <a:ext cx="4878387" cy="3659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04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01837" y="401838"/>
            <a:ext cx="8340328" cy="36433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8508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434787" y="6461126"/>
            <a:ext cx="278922" cy="27571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1217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5842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82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7CD-924C-8A44-ADE7-A3B8A9CF426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A69F08-0B07-D04B-9FE8-2AE5A613C75D}" type="datetime1">
              <a:rPr lang="en-US">
                <a:solidFill>
                  <a:prstClr val="black"/>
                </a:solidFill>
              </a:rPr>
              <a:pPr/>
              <a:t>4/27/20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32EA-DE44-2749-9AAF-ADF79D5F85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HnpWHITE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9" y="86166"/>
            <a:ext cx="2509534" cy="2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7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19F1B82-ADBD-AB4D-AB15-F488557E34E9}" type="datetime1">
              <a:rPr lang="en-US">
                <a:solidFill>
                  <a:prstClr val="black"/>
                </a:solidFill>
              </a:rPr>
              <a:pPr/>
              <a:t>4/27/20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32EA-DE44-2749-9AAF-ADF79D5F85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2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7C084E-2115-764C-B0C5-AFEC372733A3}" type="datetime1">
              <a:rPr lang="en-US">
                <a:solidFill>
                  <a:prstClr val="black"/>
                </a:solidFill>
              </a:rPr>
              <a:pPr/>
              <a:t>4/27/20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32EA-DE44-2749-9AAF-ADF79D5F85B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A3-1083-4E8B-8BAF-C18622EC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04800" y="2519452"/>
            <a:ext cx="8534320" cy="1773984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7CCFC"/>
              </a:buClr>
              <a:buFont typeface="Arial"/>
              <a:buNone/>
              <a:defRPr sz="3234" b="1" i="0" u="none" strike="noStrike" cap="none">
                <a:solidFill>
                  <a:srgbClr val="47CCF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28"/>
            </a:lvl2pPr>
            <a:lvl3pPr lvl="2" indent="0" rtl="0">
              <a:spcBef>
                <a:spcPts val="0"/>
              </a:spcBef>
              <a:buNone/>
              <a:defRPr sz="1828"/>
            </a:lvl3pPr>
            <a:lvl4pPr lvl="3" indent="0" rtl="0">
              <a:spcBef>
                <a:spcPts val="0"/>
              </a:spcBef>
              <a:buNone/>
              <a:defRPr sz="1828"/>
            </a:lvl4pPr>
            <a:lvl5pPr lvl="4" indent="0" rtl="0">
              <a:spcBef>
                <a:spcPts val="0"/>
              </a:spcBef>
              <a:buNone/>
              <a:defRPr sz="1828"/>
            </a:lvl5pPr>
            <a:lvl6pPr lvl="5" indent="0" rtl="0">
              <a:spcBef>
                <a:spcPts val="0"/>
              </a:spcBef>
              <a:buNone/>
              <a:defRPr sz="1828"/>
            </a:lvl6pPr>
            <a:lvl7pPr lvl="6" indent="0" rtl="0">
              <a:spcBef>
                <a:spcPts val="0"/>
              </a:spcBef>
              <a:buNone/>
              <a:defRPr sz="1828"/>
            </a:lvl7pPr>
            <a:lvl8pPr lvl="7" indent="0" rtl="0">
              <a:spcBef>
                <a:spcPts val="0"/>
              </a:spcBef>
              <a:buNone/>
              <a:defRPr sz="1828"/>
            </a:lvl8pPr>
            <a:lvl9pPr lvl="8" indent="0" rtl="0">
              <a:spcBef>
                <a:spcPts val="0"/>
              </a:spcBef>
              <a:buNone/>
              <a:defRPr sz="1828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33" cy="365133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195" b="1" smtClean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sz="1195" b="1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033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Subhead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7863" y="836745"/>
            <a:ext cx="5638781" cy="634711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383839"/>
              </a:buClr>
              <a:buFont typeface="Arial"/>
              <a:buNone/>
              <a:defRPr sz="1406" b="1" i="0" u="none" strike="noStrike" cap="none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rtl="0">
              <a:lnSpc>
                <a:spcPct val="90000"/>
              </a:lnSpc>
              <a:spcBef>
                <a:spcPts val="211"/>
              </a:spcBef>
              <a:buClr>
                <a:srgbClr val="383839"/>
              </a:buClr>
              <a:buSzPct val="100000"/>
              <a:buFont typeface="Arial"/>
              <a:buChar char="•"/>
              <a:defRPr sz="844" b="0" i="0" u="none" strike="noStrike" cap="none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rtl="0">
              <a:lnSpc>
                <a:spcPct val="90000"/>
              </a:lnSpc>
              <a:spcBef>
                <a:spcPts val="211"/>
              </a:spcBef>
              <a:buClr>
                <a:srgbClr val="383839"/>
              </a:buClr>
              <a:buSzPct val="100000"/>
              <a:buFont typeface="Arial"/>
              <a:buChar char="•"/>
              <a:defRPr sz="844" b="0" i="0" u="none" strike="noStrike" cap="none">
                <a:solidFill>
                  <a:srgbClr val="3838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rtl="0">
              <a:lnSpc>
                <a:spcPct val="90000"/>
              </a:lnSpc>
              <a:spcBef>
                <a:spcPts val="211"/>
              </a:spcBef>
              <a:buClr>
                <a:srgbClr val="383839"/>
              </a:buClr>
              <a:buSzPct val="100000"/>
              <a:buFont typeface="Arial"/>
              <a:buChar char="•"/>
              <a:defRPr sz="844" b="0" i="0" u="none" strike="noStrike" cap="none">
                <a:solidFill>
                  <a:srgbClr val="3838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rtl="0">
              <a:lnSpc>
                <a:spcPct val="90000"/>
              </a:lnSpc>
              <a:spcBef>
                <a:spcPts val="211"/>
              </a:spcBef>
              <a:buClr>
                <a:srgbClr val="383839"/>
              </a:buClr>
              <a:buSzPct val="100000"/>
              <a:buFont typeface="Arial"/>
              <a:buChar char="•"/>
              <a:defRPr sz="844" b="0" i="0" u="none" strike="noStrike" cap="none">
                <a:solidFill>
                  <a:srgbClr val="3838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05834" y="329290"/>
            <a:ext cx="8534320" cy="570375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7CCFC"/>
              </a:buClr>
              <a:buFont typeface="Arial"/>
              <a:buNone/>
              <a:defRPr sz="2812" b="1" i="0" u="none" strike="noStrike" cap="none">
                <a:solidFill>
                  <a:srgbClr val="47CCF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28"/>
            </a:lvl2pPr>
            <a:lvl3pPr lvl="2" indent="0" rtl="0">
              <a:spcBef>
                <a:spcPts val="0"/>
              </a:spcBef>
              <a:buNone/>
              <a:defRPr sz="1828"/>
            </a:lvl3pPr>
            <a:lvl4pPr lvl="3" indent="0" rtl="0">
              <a:spcBef>
                <a:spcPts val="0"/>
              </a:spcBef>
              <a:buNone/>
              <a:defRPr sz="1828"/>
            </a:lvl4pPr>
            <a:lvl5pPr lvl="4" indent="0" rtl="0">
              <a:spcBef>
                <a:spcPts val="0"/>
              </a:spcBef>
              <a:buNone/>
              <a:defRPr sz="1828"/>
            </a:lvl5pPr>
            <a:lvl6pPr lvl="5" indent="0" rtl="0">
              <a:spcBef>
                <a:spcPts val="0"/>
              </a:spcBef>
              <a:buNone/>
              <a:defRPr sz="1828"/>
            </a:lvl6pPr>
            <a:lvl7pPr lvl="6" indent="0" rtl="0">
              <a:spcBef>
                <a:spcPts val="0"/>
              </a:spcBef>
              <a:buNone/>
              <a:defRPr sz="1828"/>
            </a:lvl7pPr>
            <a:lvl8pPr lvl="7" indent="0" rtl="0">
              <a:spcBef>
                <a:spcPts val="0"/>
              </a:spcBef>
              <a:buNone/>
              <a:defRPr sz="1828"/>
            </a:lvl8pPr>
            <a:lvl9pPr lvl="8" indent="0" rtl="0">
              <a:spcBef>
                <a:spcPts val="0"/>
              </a:spcBef>
              <a:buNone/>
              <a:defRPr sz="1828"/>
            </a:lvl9pPr>
          </a:lstStyle>
          <a:p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0" y="425301"/>
            <a:ext cx="148711" cy="351000"/>
          </a:xfrm>
          <a:prstGeom prst="rect">
            <a:avLst/>
          </a:prstGeom>
          <a:solidFill>
            <a:srgbClr val="E6741F"/>
          </a:solidFill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33" cy="365133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195" b="1" smtClean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sz="1195" b="1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8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5295306" y="0"/>
            <a:ext cx="3848695" cy="6858000"/>
          </a:xfrm>
          <a:prstGeom prst="rect">
            <a:avLst/>
          </a:prstGeom>
        </p:spPr>
        <p:txBody>
          <a:bodyPr lIns="91437" tIns="45719" rIns="91437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401837" y="5357813"/>
            <a:ext cx="4536281" cy="2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1837" y="401838"/>
            <a:ext cx="4536281" cy="5072063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8508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401837" y="5393533"/>
            <a:ext cx="4536281" cy="9554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160724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321449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482173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642898" algn="r">
              <a:lnSpc>
                <a:spcPct val="70000"/>
              </a:lnSpc>
              <a:spcBef>
                <a:spcPts val="422"/>
              </a:spcBef>
              <a:buSzTx/>
              <a:buFontTx/>
              <a:buNone/>
              <a:defRPr sz="3375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441149" y="6465095"/>
            <a:ext cx="278922" cy="275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1548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401837" y="1107281"/>
            <a:ext cx="8340328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3706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13"/>
          </p:nvPr>
        </p:nvSpPr>
        <p:spPr>
          <a:xfrm>
            <a:off x="0" y="0"/>
            <a:ext cx="4527352" cy="6858000"/>
          </a:xfrm>
          <a:prstGeom prst="rect">
            <a:avLst/>
          </a:prstGeom>
        </p:spPr>
        <p:txBody>
          <a:bodyPr lIns="91437" tIns="45719" rIns="91437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4"/>
          </p:nvPr>
        </p:nvSpPr>
        <p:spPr>
          <a:xfrm>
            <a:off x="4938118" y="1107281"/>
            <a:ext cx="3795117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938118" y="508992"/>
            <a:ext cx="3795117" cy="50899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4938118" y="1268016"/>
            <a:ext cx="3795117" cy="5080992"/>
          </a:xfrm>
          <a:prstGeom prst="rect">
            <a:avLst/>
          </a:prstGeom>
        </p:spPr>
        <p:txBody>
          <a:bodyPr/>
          <a:lstStyle>
            <a:lvl1pPr marL="285733" indent="-285733">
              <a:defRPr sz="1969"/>
            </a:lvl1pPr>
            <a:lvl2pPr marL="571466" indent="-285733">
              <a:defRPr sz="1969"/>
            </a:lvl2pPr>
            <a:lvl3pPr marL="857198" indent="-285733">
              <a:defRPr sz="1969"/>
            </a:lvl3pPr>
            <a:lvl4pPr marL="1142930" indent="-285733">
              <a:defRPr sz="1969"/>
            </a:lvl4pPr>
            <a:lvl5pPr marL="1428663" indent="-285733"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8651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535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401837" y="401836"/>
            <a:ext cx="5223867" cy="5143500"/>
          </a:xfrm>
          <a:prstGeom prst="rect">
            <a:avLst/>
          </a:prstGeom>
        </p:spPr>
        <p:txBody>
          <a:bodyPr lIns="91437" tIns="45719" rIns="91437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5715001" y="401836"/>
            <a:ext cx="3027164" cy="2527102"/>
          </a:xfrm>
          <a:prstGeom prst="rect">
            <a:avLst/>
          </a:prstGeom>
        </p:spPr>
        <p:txBody>
          <a:bodyPr lIns="91437" tIns="45719" rIns="91437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5715001" y="3018234"/>
            <a:ext cx="3027164" cy="2527102"/>
          </a:xfrm>
          <a:prstGeom prst="rect">
            <a:avLst/>
          </a:prstGeom>
        </p:spPr>
        <p:txBody>
          <a:bodyPr lIns="91437" tIns="45719" rIns="91437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01837" y="5661424"/>
            <a:ext cx="8340328" cy="937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84"/>
              </a:spcBef>
              <a:buSzTx/>
              <a:buFontTx/>
              <a:buNone/>
              <a:defRPr sz="1969" spc="2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160724">
              <a:spcBef>
                <a:spcPts val="984"/>
              </a:spcBef>
              <a:buSzTx/>
              <a:buFontTx/>
              <a:buNone/>
              <a:defRPr sz="1969" spc="2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321449">
              <a:spcBef>
                <a:spcPts val="984"/>
              </a:spcBef>
              <a:buSzTx/>
              <a:buFontTx/>
              <a:buNone/>
              <a:defRPr sz="1969" spc="2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482173">
              <a:spcBef>
                <a:spcPts val="984"/>
              </a:spcBef>
              <a:buSzTx/>
              <a:buFontTx/>
              <a:buNone/>
              <a:defRPr sz="1969" spc="2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642898">
              <a:spcBef>
                <a:spcPts val="984"/>
              </a:spcBef>
              <a:buSzTx/>
              <a:buFontTx/>
              <a:buNone/>
              <a:defRPr sz="1969" spc="2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84530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357189" y="1416968"/>
            <a:ext cx="702114" cy="188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sz="14765"/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366243" y="2721473"/>
            <a:ext cx="7375922" cy="6219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125"/>
              </a:spcBef>
              <a:buSzTx/>
              <a:buFontTx/>
              <a:buNone/>
              <a:defRPr sz="3375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366243" y="5464971"/>
            <a:ext cx="7375922" cy="4689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125"/>
              </a:spcBef>
              <a:buSzTx/>
              <a:buFontTx/>
              <a:buNone/>
              <a:defRPr sz="3375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0197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7" tIns="45719" rIns="91437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9679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2" y="6243638"/>
            <a:ext cx="2133600" cy="457200"/>
          </a:xfrm>
          <a:prstGeom prst="rect">
            <a:avLst/>
          </a:prstGeom>
          <a:ln/>
        </p:spPr>
        <p:txBody>
          <a:bodyPr lIns="130042" tIns="65021" rIns="130042" bIns="6502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5C5C5C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6248400"/>
            <a:ext cx="2895600" cy="457200"/>
          </a:xfrm>
          <a:prstGeom prst="rect">
            <a:avLst/>
          </a:prstGeom>
          <a:ln/>
        </p:spPr>
        <p:txBody>
          <a:bodyPr lIns="130042" tIns="65021" rIns="130042" bIns="6502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5C5C5C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33087" y="6465096"/>
            <a:ext cx="278922" cy="275714"/>
          </a:xfrm>
          <a:ln/>
        </p:spPr>
        <p:txBody>
          <a:bodyPr/>
          <a:lstStyle>
            <a:lvl1pPr>
              <a:defRPr/>
            </a:lvl1pPr>
          </a:lstStyle>
          <a:p>
            <a:fld id="{1F95D982-F410-4269-9618-CD6D307B1D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6"/>
            <a:ext cx="8229600" cy="1139825"/>
          </a:xfrm>
        </p:spPr>
        <p:txBody>
          <a:bodyPr/>
          <a:lstStyle/>
          <a:p>
            <a:r>
              <a:rPr lang="en-US" altLang="en-US" dirty="0"/>
              <a:t>[ ]</a:t>
            </a:r>
            <a:br>
              <a:rPr lang="en-US" altLang="en-US" sz="1617" dirty="0"/>
            </a:br>
            <a:endParaRPr lang="en-US" altLang="en-US" sz="1617" i="1" dirty="0"/>
          </a:p>
        </p:txBody>
      </p:sp>
      <p:sp>
        <p:nvSpPr>
          <p:cNvPr id="6" name="AutoShape 5"/>
          <p:cNvSpPr>
            <a:spLocks noChangeArrowheads="1"/>
          </p:cNvSpPr>
          <p:nvPr userDrawn="1"/>
        </p:nvSpPr>
        <p:spPr bwMode="auto">
          <a:xfrm>
            <a:off x="393702" y="241300"/>
            <a:ext cx="8226425" cy="68580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8" y="0"/>
                </a:lnTo>
                <a:lnTo>
                  <a:pt x="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87">
              <a:solidFill>
                <a:srgbClr val="5C5C5C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0815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01837" y="508992"/>
            <a:ext cx="8340328" cy="50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01837" y="1268016"/>
            <a:ext cx="8340328" cy="508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33087" y="6465095"/>
            <a:ext cx="278922" cy="275714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lvl1pPr algn="r">
              <a:spcBef>
                <a:spcPts val="0"/>
              </a:spcBef>
              <a:defRPr sz="1125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86CB4B4D-7CA3-9044-876B-883B54F8677D}" type="slidenum">
              <a:rPr/>
              <a:pPr eaLnBrk="0" fontAlgn="base" hangingPunct="0">
                <a:spcAft>
                  <a:spcPct val="0"/>
                </a:spcAft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0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ransition spd="med"/>
  <p:hf hdr="0" ftr="0" dt="0"/>
  <p:txStyles>
    <p:titleStyle>
      <a:lvl1pPr marL="0" marR="0" indent="0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160724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321449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482173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642898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803622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964347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125072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285796" algn="l" defTabSz="410740" rtl="0" latinLnBrk="0">
        <a:lnSpc>
          <a:spcPct val="100000"/>
        </a:lnSpc>
        <a:spcBef>
          <a:spcPts val="1617"/>
        </a:spcBef>
        <a:spcAft>
          <a:spcPts val="0"/>
        </a:spcAft>
        <a:buClrTx/>
        <a:buSzTx/>
        <a:buFontTx/>
        <a:buNone/>
        <a:tabLst/>
        <a:defRPr sz="3656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330378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660757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991135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321513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1651891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1982270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2312648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2643026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2973404" marR="0" indent="-330378" algn="l" defTabSz="410740" rtl="0" latinLnBrk="0">
        <a:lnSpc>
          <a:spcPct val="100000"/>
        </a:lnSpc>
        <a:spcBef>
          <a:spcPts val="1266"/>
        </a:spcBef>
        <a:spcAft>
          <a:spcPts val="0"/>
        </a:spcAft>
        <a:buClrTx/>
        <a:buSzPct val="75000"/>
        <a:buFont typeface="Zapf Dingbats"/>
        <a:buChar char="➤"/>
        <a:tabLst/>
        <a:defRPr sz="225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160724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321449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482173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642898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803622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964347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125072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285796" algn="r" defTabSz="410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2558921" y="5385268"/>
            <a:ext cx="5199339" cy="1773984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t" anchorCtr="0">
            <a:noAutofit/>
          </a:bodyPr>
          <a:lstStyle/>
          <a:p>
            <a:pPr algn="l">
              <a:lnSpc>
                <a:spcPct val="110000"/>
              </a:lnSpc>
              <a:buClr>
                <a:schemeClr val="dk1"/>
              </a:buClr>
              <a:buSzPct val="25000"/>
            </a:pPr>
            <a:r>
              <a:rPr lang="en-US" sz="3023" b="0" dirty="0">
                <a:solidFill>
                  <a:schemeClr val="dk1"/>
                </a:solidFill>
              </a:rPr>
              <a:t>HERO AD UNIT</a:t>
            </a:r>
          </a:p>
        </p:txBody>
      </p:sp>
      <p:sp>
        <p:nvSpPr>
          <p:cNvPr id="625" name="Shape 625"/>
          <p:cNvSpPr/>
          <p:nvPr/>
        </p:nvSpPr>
        <p:spPr>
          <a:xfrm>
            <a:off x="0" y="0"/>
            <a:ext cx="9143930" cy="4567219"/>
          </a:xfrm>
          <a:prstGeom prst="rect">
            <a:avLst/>
          </a:prstGeom>
          <a:solidFill>
            <a:srgbClr val="E6741F"/>
          </a:solidFill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Shape 626"/>
          <p:cNvSpPr/>
          <p:nvPr/>
        </p:nvSpPr>
        <p:spPr>
          <a:xfrm>
            <a:off x="292100" y="6172200"/>
            <a:ext cx="1574648" cy="5541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Shape 627" descr="Hearst_2015_NEW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86" y="5135777"/>
            <a:ext cx="2030695" cy="21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8449120" y="6465095"/>
            <a:ext cx="262891" cy="275714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defPPr>
              <a:defRPr lang="en-US"/>
            </a:defPPr>
            <a:lvl1pPr algn="r">
              <a:spcBef>
                <a:spcPts val="0"/>
              </a:spcBef>
              <a:defRPr sz="1125" spc="0">
                <a:solidFill>
                  <a:srgbClr val="5C5C5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167CD-924C-8A44-ADE7-A3B8A9CF426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DIN Alternate"/>
                <a:ea typeface="DIN Alternate"/>
                <a:cs typeface="DIN Alternate"/>
                <a:sym typeface="DIN Alternate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1213" y="5193812"/>
            <a:ext cx="138036" cy="978388"/>
          </a:xfrm>
          <a:prstGeom prst="rect">
            <a:avLst/>
          </a:prstGeom>
          <a:solidFill>
            <a:srgbClr val="E6741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556" y="5679335"/>
            <a:ext cx="2646556" cy="1046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Iowan Old Style Italic"/>
              </a:rPr>
              <a:t>Updated as of 10/03/17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 Italic"/>
              <a:ea typeface="Iowan Old Style Italic"/>
              <a:cs typeface="Iowan Old Style Italic"/>
              <a:sym typeface="Iowan Old Style Italic"/>
            </a:endParaRPr>
          </a:p>
        </p:txBody>
      </p:sp>
    </p:spTree>
    <p:extLst>
      <p:ext uri="{BB962C8B-B14F-4D97-AF65-F5344CB8AC3E}">
        <p14:creationId xmlns:p14="http://schemas.microsoft.com/office/powerpoint/2010/main" val="230958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305834" y="329290"/>
            <a:ext cx="8534320" cy="57037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>
              <a:buSzPct val="25000"/>
            </a:pPr>
            <a:r>
              <a:rPr lang="en-US" sz="280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HERO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OVERVIEW</a:t>
            </a:r>
            <a:endParaRPr lang="en-US" sz="2800" dirty="0">
              <a:solidFill>
                <a:srgbClr val="E6741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305835" y="1003635"/>
            <a:ext cx="4613637" cy="968797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t" anchorCtr="0">
            <a:noAutofit/>
          </a:bodyPr>
          <a:lstStyle/>
          <a:p>
            <a:r>
              <a:rPr lang="en-US" sz="1400" dirty="0"/>
              <a:t>Hero is a highly visible and versatile ad format, designed to communicate your brand’s message in a manner that compliments the reading experience. 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449120" y="6465095"/>
            <a:ext cx="262891" cy="275714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defPPr>
              <a:defRPr lang="en-US"/>
            </a:defPPr>
            <a:lvl1pPr algn="r">
              <a:spcBef>
                <a:spcPts val="0"/>
              </a:spcBef>
              <a:defRPr sz="1125" spc="0">
                <a:solidFill>
                  <a:srgbClr val="5C5C5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167CD-924C-8A44-ADE7-A3B8A9CF426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DIN Alternate"/>
                <a:ea typeface="DIN Alternate"/>
                <a:cs typeface="DIN Alternate"/>
                <a:sym typeface="DIN Alternate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0" name="Shape 633"/>
          <p:cNvSpPr txBox="1">
            <a:spLocks/>
          </p:cNvSpPr>
          <p:nvPr/>
        </p:nvSpPr>
        <p:spPr>
          <a:xfrm>
            <a:off x="305834" y="1813715"/>
            <a:ext cx="4613638" cy="60454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0" dirty="0"/>
              <a:t>High impact and fully responsive, Hearst’s Hero unit is an elegant and effective tool for reaching audiences across platforms.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53" y="2528553"/>
            <a:ext cx="6199632" cy="3642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15" y="3172690"/>
            <a:ext cx="2270931" cy="3204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10" y="4540236"/>
            <a:ext cx="986615" cy="20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767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305834" y="329290"/>
            <a:ext cx="8534320" cy="57037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>
              <a:buSzPct val="25000"/>
            </a:pPr>
            <a:r>
              <a:rPr lang="en-US" sz="280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HERO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COMPONENTS</a:t>
            </a:r>
            <a:endParaRPr lang="en-US" sz="2800" dirty="0">
              <a:solidFill>
                <a:srgbClr val="E6741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305836" y="1003635"/>
            <a:ext cx="4744630" cy="1274157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t" anchorCtr="0">
            <a:noAutofit/>
          </a:bodyPr>
          <a:lstStyle/>
          <a:p>
            <a:r>
              <a:rPr lang="en-US" sz="1400" b="0" dirty="0"/>
              <a:t>The hero is comprised of two panels: a left and a right. Each panel contains a specified set of components which, when placed within the hero framework, will dynamically adapt to any screen size.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449120" y="6465095"/>
            <a:ext cx="262891" cy="275714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defPPr>
              <a:defRPr lang="en-US"/>
            </a:defPPr>
            <a:lvl1pPr algn="r">
              <a:spcBef>
                <a:spcPts val="0"/>
              </a:spcBef>
              <a:defRPr sz="1125" spc="0">
                <a:solidFill>
                  <a:srgbClr val="5C5C5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167CD-924C-8A44-ADE7-A3B8A9CF426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DIN Alternate"/>
                <a:ea typeface="DIN Alternate"/>
                <a:cs typeface="DIN Alternate"/>
                <a:sym typeface="DIN Alternate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2" y="2615659"/>
            <a:ext cx="8343549" cy="1996064"/>
          </a:xfrm>
          <a:prstGeom prst="rect">
            <a:avLst/>
          </a:prstGeom>
        </p:spPr>
      </p:pic>
      <p:sp>
        <p:nvSpPr>
          <p:cNvPr id="9" name="Shape 633"/>
          <p:cNvSpPr txBox="1">
            <a:spLocks/>
          </p:cNvSpPr>
          <p:nvPr/>
        </p:nvSpPr>
        <p:spPr>
          <a:xfrm>
            <a:off x="450435" y="5062041"/>
            <a:ext cx="2990152" cy="61311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IMAGERY PANEL</a:t>
            </a:r>
          </a:p>
          <a:p>
            <a:r>
              <a:rPr lang="en-US" sz="1100" b="0" dirty="0">
                <a:solidFill>
                  <a:schemeClr val="bg1">
                    <a:lumMod val="50000"/>
                  </a:schemeClr>
                </a:solidFill>
              </a:rPr>
              <a:t>You brand’s best video, photo, or series of photos. Your choice. </a:t>
            </a:r>
          </a:p>
        </p:txBody>
      </p:sp>
      <p:sp>
        <p:nvSpPr>
          <p:cNvPr id="11" name="Shape 633"/>
          <p:cNvSpPr txBox="1">
            <a:spLocks/>
          </p:cNvSpPr>
          <p:nvPr/>
        </p:nvSpPr>
        <p:spPr>
          <a:xfrm>
            <a:off x="5443720" y="5058042"/>
            <a:ext cx="3026664" cy="6771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MESSAGING PANEL</a:t>
            </a:r>
          </a:p>
          <a:p>
            <a:r>
              <a:rPr lang="en-US" sz="1100" b="0" dirty="0">
                <a:solidFill>
                  <a:schemeClr val="bg1">
                    <a:lumMod val="50000"/>
                  </a:schemeClr>
                </a:solidFill>
              </a:rPr>
              <a:t>Your Brand’s logo, a brief brand message, and a call to action.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1189" y="4768837"/>
            <a:ext cx="0" cy="906319"/>
          </a:xfrm>
          <a:prstGeom prst="line">
            <a:avLst/>
          </a:pr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411298" y="4768836"/>
            <a:ext cx="0" cy="906319"/>
          </a:xfrm>
          <a:prstGeom prst="line">
            <a:avLst/>
          </a:pr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Shape 633"/>
          <p:cNvSpPr txBox="1">
            <a:spLocks/>
          </p:cNvSpPr>
          <p:nvPr/>
        </p:nvSpPr>
        <p:spPr>
          <a:xfrm>
            <a:off x="1389903" y="2315373"/>
            <a:ext cx="2990152" cy="47549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100" b="0" dirty="0">
                <a:solidFill>
                  <a:schemeClr val="bg1">
                    <a:lumMod val="50000"/>
                  </a:schemeClr>
                </a:solidFill>
              </a:rPr>
              <a:t>60% Width</a:t>
            </a:r>
          </a:p>
        </p:txBody>
      </p:sp>
      <p:sp>
        <p:nvSpPr>
          <p:cNvPr id="30" name="Shape 633"/>
          <p:cNvSpPr txBox="1">
            <a:spLocks/>
          </p:cNvSpPr>
          <p:nvPr/>
        </p:nvSpPr>
        <p:spPr>
          <a:xfrm>
            <a:off x="5480232" y="2315373"/>
            <a:ext cx="2990152" cy="47549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100" b="0" dirty="0">
                <a:solidFill>
                  <a:schemeClr val="bg1">
                    <a:lumMod val="50000"/>
                  </a:schemeClr>
                </a:solidFill>
              </a:rPr>
              <a:t>40% Width</a:t>
            </a:r>
          </a:p>
        </p:txBody>
      </p:sp>
    </p:spTree>
    <p:extLst>
      <p:ext uri="{BB962C8B-B14F-4D97-AF65-F5344CB8AC3E}">
        <p14:creationId xmlns:p14="http://schemas.microsoft.com/office/powerpoint/2010/main" val="157964838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305835" y="322782"/>
            <a:ext cx="8534320" cy="57037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>
              <a:buSzPct val="25000"/>
            </a:pPr>
            <a:r>
              <a:rPr lang="en-US" sz="280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HERO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FORMATS</a:t>
            </a:r>
            <a:endParaRPr lang="en-US" sz="2800" dirty="0">
              <a:solidFill>
                <a:srgbClr val="E6741F"/>
              </a:solidFill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305834" y="1003635"/>
            <a:ext cx="5106137" cy="91022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t" anchorCtr="0">
            <a:noAutofit/>
          </a:bodyPr>
          <a:lstStyle/>
          <a:p>
            <a:r>
              <a:rPr lang="en-US" sz="1400" b="0" dirty="0"/>
              <a:t>The hero comes in a variety of image-rich formats, allowing you to choose the most engaging way to showcase your brand’s creative.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449120" y="6465095"/>
            <a:ext cx="262891" cy="275714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defPPr>
              <a:defRPr lang="en-US"/>
            </a:defPPr>
            <a:lvl1pPr algn="r">
              <a:spcBef>
                <a:spcPts val="0"/>
              </a:spcBef>
              <a:defRPr sz="1125" spc="0">
                <a:solidFill>
                  <a:srgbClr val="5C5C5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167CD-924C-8A44-ADE7-A3B8A9CF426D}" type="slidenum">
              <a:rPr kumimoji="0" lang="en-US" sz="1125" b="0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DIN Alternate"/>
                <a:ea typeface="DIN Alternate"/>
                <a:cs typeface="DIN Alternate"/>
                <a:sym typeface="DIN Alternate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9" name="Shape 633"/>
          <p:cNvSpPr txBox="1">
            <a:spLocks/>
          </p:cNvSpPr>
          <p:nvPr/>
        </p:nvSpPr>
        <p:spPr>
          <a:xfrm>
            <a:off x="6270390" y="4141160"/>
            <a:ext cx="2441621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SLIDESHOW</a:t>
            </a:r>
            <a:endParaRPr lang="en-US" sz="1100" b="0" dirty="0">
              <a:solidFill>
                <a:srgbClr val="E6741F"/>
              </a:solidFill>
            </a:endParaRPr>
          </a:p>
        </p:txBody>
      </p:sp>
      <p:sp>
        <p:nvSpPr>
          <p:cNvPr id="12" name="Shape 633"/>
          <p:cNvSpPr txBox="1">
            <a:spLocks/>
          </p:cNvSpPr>
          <p:nvPr/>
        </p:nvSpPr>
        <p:spPr>
          <a:xfrm>
            <a:off x="6270389" y="5613548"/>
            <a:ext cx="2441621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SINGLE IMAGE</a:t>
            </a:r>
            <a:endParaRPr lang="en-US" sz="1100" b="0" dirty="0">
              <a:solidFill>
                <a:srgbClr val="E6741F"/>
              </a:solidFill>
            </a:endParaRPr>
          </a:p>
        </p:txBody>
      </p:sp>
      <p:sp>
        <p:nvSpPr>
          <p:cNvPr id="13" name="Shape 633"/>
          <p:cNvSpPr txBox="1">
            <a:spLocks/>
          </p:cNvSpPr>
          <p:nvPr/>
        </p:nvSpPr>
        <p:spPr>
          <a:xfrm>
            <a:off x="6270389" y="2668772"/>
            <a:ext cx="2441621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VIDEO</a:t>
            </a:r>
            <a:endParaRPr lang="en-US" sz="1100" b="0" dirty="0">
              <a:solidFill>
                <a:srgbClr val="E6741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9" y="3630797"/>
            <a:ext cx="5692779" cy="1361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9" y="5103185"/>
            <a:ext cx="5692779" cy="1361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9" y="2158409"/>
            <a:ext cx="5692779" cy="13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54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305834" y="329290"/>
            <a:ext cx="8534320" cy="57037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>
              <a:buSzPct val="25000"/>
            </a:pPr>
            <a:r>
              <a:rPr lang="en-US" sz="280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HERO</a:t>
            </a:r>
            <a:r>
              <a:rPr lang="en-US" sz="2800" b="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SPECS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529271" y="6465095"/>
            <a:ext cx="182740" cy="275714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defPPr>
              <a:defRPr lang="en-US"/>
            </a:defPPr>
            <a:lvl1pPr algn="r">
              <a:spcBef>
                <a:spcPts val="0"/>
              </a:spcBef>
              <a:defRPr sz="1125" spc="0">
                <a:solidFill>
                  <a:srgbClr val="5C5C5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167CD-924C-8A44-ADE7-A3B8A9CF426D}" type="slidenum">
              <a:rPr kumimoji="0" lang="en-US" sz="1125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DIN Alternate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25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DIN Alternate"/>
            </a:endParaRPr>
          </a:p>
        </p:txBody>
      </p:sp>
      <p:sp>
        <p:nvSpPr>
          <p:cNvPr id="5" name="Shape 633"/>
          <p:cNvSpPr txBox="1">
            <a:spLocks noGrp="1"/>
          </p:cNvSpPr>
          <p:nvPr>
            <p:ph type="body" idx="1"/>
          </p:nvPr>
        </p:nvSpPr>
        <p:spPr>
          <a:xfrm>
            <a:off x="305835" y="1003635"/>
            <a:ext cx="4613637" cy="41049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t" anchorCtr="0">
            <a:no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SPECS FOR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VIDEO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 HERO UNITS</a:t>
            </a:r>
          </a:p>
        </p:txBody>
      </p:sp>
      <p:sp>
        <p:nvSpPr>
          <p:cNvPr id="10" name="Shape 633"/>
          <p:cNvSpPr txBox="1">
            <a:spLocks/>
          </p:cNvSpPr>
          <p:nvPr/>
        </p:nvSpPr>
        <p:spPr>
          <a:xfrm>
            <a:off x="305834" y="4322443"/>
            <a:ext cx="1150826" cy="167376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Logo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CTA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Video</a:t>
            </a:r>
          </a:p>
        </p:txBody>
      </p:sp>
      <p:sp>
        <p:nvSpPr>
          <p:cNvPr id="11" name="Shape 633"/>
          <p:cNvSpPr txBox="1">
            <a:spLocks/>
          </p:cNvSpPr>
          <p:nvPr/>
        </p:nvSpPr>
        <p:spPr>
          <a:xfrm>
            <a:off x="1456659" y="4322442"/>
            <a:ext cx="5199321" cy="234064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Vector file (</a:t>
            </a:r>
            <a:r>
              <a:rPr lang="en-US" sz="1100" b="0" dirty="0" err="1">
                <a:latin typeface="Arial" charset="0"/>
                <a:ea typeface="Arial" charset="0"/>
                <a:cs typeface="Arial" charset="0"/>
              </a:rPr>
              <a:t>ai</a:t>
            </a:r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, eps, </a:t>
            </a:r>
            <a:r>
              <a:rPr lang="en-US" sz="1100" b="0" dirty="0" err="1">
                <a:latin typeface="Arial" charset="0"/>
                <a:ea typeface="Arial" charset="0"/>
                <a:cs typeface="Arial" charset="0"/>
              </a:rPr>
              <a:t>svg</a:t>
            </a:r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), or transparent PNG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Headline (20 char max) + Subhead (30 char max)</a:t>
            </a: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sz="1100" b="0" kern="0" dirty="0" err="1">
                <a:latin typeface="Arial" charset="0"/>
                <a:ea typeface="Arial" charset="0"/>
                <a:cs typeface="Arial" charset="0"/>
              </a:rPr>
              <a:t>clickthrough</a:t>
            </a: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 URL</a:t>
            </a: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.mp4 format</a:t>
            </a: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30 seconds max duration</a:t>
            </a: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10mb max size</a:t>
            </a: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No lower thirds or other graphics close to edge of frame</a:t>
            </a:r>
          </a:p>
        </p:txBody>
      </p:sp>
      <p:sp>
        <p:nvSpPr>
          <p:cNvPr id="12" name="Shape 633"/>
          <p:cNvSpPr txBox="1">
            <a:spLocks/>
          </p:cNvSpPr>
          <p:nvPr/>
        </p:nvSpPr>
        <p:spPr>
          <a:xfrm>
            <a:off x="305834" y="3984899"/>
            <a:ext cx="3500622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>
                <a:solidFill>
                  <a:srgbClr val="E6741F"/>
                </a:solidFill>
              </a:rPr>
              <a:t>CREATIVE ASSETS REQUIRED</a:t>
            </a:r>
            <a:endParaRPr lang="en-US" sz="1100" b="0" dirty="0">
              <a:solidFill>
                <a:srgbClr val="E6741F"/>
              </a:solidFill>
            </a:endParaRPr>
          </a:p>
        </p:txBody>
      </p:sp>
      <p:sp>
        <p:nvSpPr>
          <p:cNvPr id="18" name="Shape 633"/>
          <p:cNvSpPr txBox="1">
            <a:spLocks/>
          </p:cNvSpPr>
          <p:nvPr/>
        </p:nvSpPr>
        <p:spPr>
          <a:xfrm>
            <a:off x="305834" y="2044932"/>
            <a:ext cx="1150826" cy="166583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Size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Platforms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Placement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Reporting</a:t>
            </a:r>
          </a:p>
        </p:txBody>
      </p:sp>
      <p:sp>
        <p:nvSpPr>
          <p:cNvPr id="19" name="Shape 633"/>
          <p:cNvSpPr txBox="1">
            <a:spLocks/>
          </p:cNvSpPr>
          <p:nvPr/>
        </p:nvSpPr>
        <p:spPr>
          <a:xfrm>
            <a:off x="1441555" y="2044930"/>
            <a:ext cx="6075664" cy="16658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100% screen width, 300px height (all platforms)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Desktop, Tablet, Mobile Web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Home Page, Section Fronts, Article Pages (no video or slideshow pages) for a 24 hour period </a:t>
            </a:r>
            <a:r>
              <a:rPr lang="en-US" sz="1100" b="0" kern="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(Note: Frequency cap 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 1 per user per hour for Article Pages only) </a:t>
            </a: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Impressions, Clicks and CTR, Engagement Rate, Average Time Spent, Video Completion Rate</a:t>
            </a: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Shape 633"/>
          <p:cNvSpPr txBox="1">
            <a:spLocks/>
          </p:cNvSpPr>
          <p:nvPr/>
        </p:nvSpPr>
        <p:spPr>
          <a:xfrm>
            <a:off x="305833" y="1664468"/>
            <a:ext cx="2441621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GENERAL SPECS</a:t>
            </a:r>
            <a:endParaRPr lang="en-US" sz="1100" b="0" dirty="0">
              <a:solidFill>
                <a:srgbClr val="E674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79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305834" y="329290"/>
            <a:ext cx="8534320" cy="57037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>
              <a:buSzPct val="25000"/>
            </a:pPr>
            <a:r>
              <a:rPr lang="en-US" sz="280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HERO</a:t>
            </a:r>
            <a:r>
              <a:rPr lang="en-US" sz="2800" b="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SPECS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529271" y="6465095"/>
            <a:ext cx="182740" cy="275714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defPPr>
              <a:defRPr lang="en-US"/>
            </a:defPPr>
            <a:lvl1pPr algn="r">
              <a:spcBef>
                <a:spcPts val="0"/>
              </a:spcBef>
              <a:defRPr sz="1125" spc="0">
                <a:solidFill>
                  <a:srgbClr val="5C5C5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167CD-924C-8A44-ADE7-A3B8A9CF426D}" type="slidenum">
              <a:rPr kumimoji="0" lang="en-US" sz="1125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DIN Alternate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25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DIN Alternate"/>
            </a:endParaRPr>
          </a:p>
        </p:txBody>
      </p:sp>
      <p:sp>
        <p:nvSpPr>
          <p:cNvPr id="5" name="Shape 633"/>
          <p:cNvSpPr txBox="1">
            <a:spLocks noGrp="1"/>
          </p:cNvSpPr>
          <p:nvPr>
            <p:ph type="body" idx="1"/>
          </p:nvPr>
        </p:nvSpPr>
        <p:spPr>
          <a:xfrm>
            <a:off x="305835" y="1003635"/>
            <a:ext cx="4613637" cy="41049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t" anchorCtr="0">
            <a:no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SPECS FOR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SLIDESHOW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 HERO UNITS</a:t>
            </a:r>
          </a:p>
        </p:txBody>
      </p:sp>
      <p:sp>
        <p:nvSpPr>
          <p:cNvPr id="10" name="Shape 633"/>
          <p:cNvSpPr txBox="1">
            <a:spLocks/>
          </p:cNvSpPr>
          <p:nvPr/>
        </p:nvSpPr>
        <p:spPr>
          <a:xfrm>
            <a:off x="305834" y="4320072"/>
            <a:ext cx="1150826" cy="167376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Logo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CTA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Images</a:t>
            </a:r>
          </a:p>
        </p:txBody>
      </p:sp>
      <p:sp>
        <p:nvSpPr>
          <p:cNvPr id="11" name="Shape 633"/>
          <p:cNvSpPr txBox="1">
            <a:spLocks/>
          </p:cNvSpPr>
          <p:nvPr/>
        </p:nvSpPr>
        <p:spPr>
          <a:xfrm>
            <a:off x="1456660" y="4320071"/>
            <a:ext cx="4034212" cy="252437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Vector file (</a:t>
            </a:r>
            <a:r>
              <a:rPr lang="en-US" sz="1100" b="0" dirty="0" err="1">
                <a:latin typeface="Arial" charset="0"/>
                <a:ea typeface="Arial" charset="0"/>
                <a:cs typeface="Arial" charset="0"/>
              </a:rPr>
              <a:t>ai</a:t>
            </a:r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, eps, </a:t>
            </a:r>
            <a:r>
              <a:rPr lang="en-US" sz="1100" b="0" dirty="0" err="1">
                <a:latin typeface="Arial" charset="0"/>
                <a:ea typeface="Arial" charset="0"/>
                <a:cs typeface="Arial" charset="0"/>
              </a:rPr>
              <a:t>svg</a:t>
            </a:r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), or transparent PNG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Headline (20 char max) + Subhead (30 char max)</a:t>
            </a: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sz="1100" b="0" kern="0" dirty="0" err="1">
                <a:latin typeface="Arial" charset="0"/>
                <a:ea typeface="Arial" charset="0"/>
                <a:cs typeface="Arial" charset="0"/>
              </a:rPr>
              <a:t>clickthrough</a:t>
            </a: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 URL</a:t>
            </a: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3-5 images total</a:t>
            </a: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jpg or </a:t>
            </a:r>
            <a:r>
              <a:rPr lang="en-US" sz="1100" b="0" dirty="0" err="1">
                <a:latin typeface="Arial" charset="0"/>
                <a:ea typeface="Arial" charset="0"/>
                <a:cs typeface="Arial" charset="0"/>
              </a:rPr>
              <a:t>png</a:t>
            </a:r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800px min width</a:t>
            </a: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Only centrally located text and graphics</a:t>
            </a:r>
          </a:p>
        </p:txBody>
      </p:sp>
      <p:sp>
        <p:nvSpPr>
          <p:cNvPr id="12" name="Shape 633"/>
          <p:cNvSpPr txBox="1">
            <a:spLocks/>
          </p:cNvSpPr>
          <p:nvPr/>
        </p:nvSpPr>
        <p:spPr>
          <a:xfrm>
            <a:off x="305834" y="3993161"/>
            <a:ext cx="5169933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CREATIVE ASSETS REQUIRED</a:t>
            </a:r>
            <a:endParaRPr lang="en-US" sz="1100" b="0" dirty="0">
              <a:solidFill>
                <a:srgbClr val="E6741F"/>
              </a:solidFill>
            </a:endParaRPr>
          </a:p>
        </p:txBody>
      </p:sp>
      <p:sp>
        <p:nvSpPr>
          <p:cNvPr id="20" name="Shape 633"/>
          <p:cNvSpPr txBox="1">
            <a:spLocks/>
          </p:cNvSpPr>
          <p:nvPr/>
        </p:nvSpPr>
        <p:spPr>
          <a:xfrm>
            <a:off x="305834" y="2044932"/>
            <a:ext cx="1150826" cy="166583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Size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Platforms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Placement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Reporting</a:t>
            </a:r>
          </a:p>
        </p:txBody>
      </p:sp>
      <p:sp>
        <p:nvSpPr>
          <p:cNvPr id="21" name="Shape 633"/>
          <p:cNvSpPr txBox="1">
            <a:spLocks/>
          </p:cNvSpPr>
          <p:nvPr/>
        </p:nvSpPr>
        <p:spPr>
          <a:xfrm>
            <a:off x="1441555" y="2044930"/>
            <a:ext cx="6075664" cy="16658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100% screen width, 300px height (all platforms)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Desktop, Tablet, Mobile Web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Home Page, Section Fronts, Article Pages (no video or slideshow pages) for a 24 hour period </a:t>
            </a:r>
            <a:r>
              <a:rPr lang="en-US" sz="1100" b="0" kern="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(Note: Frequency cap 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 1 per user per hour for Article Pages only) </a:t>
            </a: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Impressions, Clicks and CTR, Engagement Rate, Average Time Spent, Video Completion Rate</a:t>
            </a: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Shape 633"/>
          <p:cNvSpPr txBox="1">
            <a:spLocks/>
          </p:cNvSpPr>
          <p:nvPr/>
        </p:nvSpPr>
        <p:spPr>
          <a:xfrm>
            <a:off x="305833" y="1664468"/>
            <a:ext cx="2441621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GENERAL SPECS</a:t>
            </a:r>
            <a:endParaRPr lang="en-US" sz="1100" b="0" dirty="0">
              <a:solidFill>
                <a:srgbClr val="E674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504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305834" y="329290"/>
            <a:ext cx="8534320" cy="57037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ctr" anchorCtr="0">
            <a:noAutofit/>
          </a:bodyPr>
          <a:lstStyle/>
          <a:p>
            <a:pPr>
              <a:buSzPct val="25000"/>
            </a:pPr>
            <a:r>
              <a:rPr lang="en-US" sz="280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HERO</a:t>
            </a:r>
            <a:r>
              <a:rPr lang="en-US" sz="2800" b="0" dirty="0">
                <a:solidFill>
                  <a:srgbClr val="E6741F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SPECS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529271" y="6465095"/>
            <a:ext cx="182740" cy="275714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defPPr>
              <a:defRPr lang="en-US"/>
            </a:defPPr>
            <a:lvl1pPr algn="r">
              <a:spcBef>
                <a:spcPts val="0"/>
              </a:spcBef>
              <a:defRPr sz="1125" spc="0">
                <a:solidFill>
                  <a:srgbClr val="5C5C5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167CD-924C-8A44-ADE7-A3B8A9CF426D}" type="slidenum">
              <a:rPr kumimoji="0" lang="en-US" sz="1125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DIN Alternate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25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DIN Alternate"/>
            </a:endParaRPr>
          </a:p>
        </p:txBody>
      </p:sp>
      <p:sp>
        <p:nvSpPr>
          <p:cNvPr id="5" name="Shape 633"/>
          <p:cNvSpPr txBox="1">
            <a:spLocks noGrp="1"/>
          </p:cNvSpPr>
          <p:nvPr>
            <p:ph type="body" idx="1"/>
          </p:nvPr>
        </p:nvSpPr>
        <p:spPr>
          <a:xfrm>
            <a:off x="305835" y="1003635"/>
            <a:ext cx="4613637" cy="410495"/>
          </a:xfrm>
          <a:prstGeom prst="rect">
            <a:avLst/>
          </a:prstGeom>
          <a:noFill/>
          <a:ln>
            <a:noFill/>
          </a:ln>
        </p:spPr>
        <p:txBody>
          <a:bodyPr lIns="91424" tIns="45703" rIns="91424" bIns="45703" anchor="t" anchorCtr="0">
            <a:no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SPECS FOR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SINGLE IMAGE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 HERO UNITS</a:t>
            </a:r>
          </a:p>
        </p:txBody>
      </p:sp>
      <p:sp>
        <p:nvSpPr>
          <p:cNvPr id="10" name="Shape 633"/>
          <p:cNvSpPr txBox="1">
            <a:spLocks/>
          </p:cNvSpPr>
          <p:nvPr/>
        </p:nvSpPr>
        <p:spPr>
          <a:xfrm>
            <a:off x="305834" y="4320072"/>
            <a:ext cx="1150826" cy="167376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Logo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Copy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CTA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Image</a:t>
            </a:r>
          </a:p>
        </p:txBody>
      </p:sp>
      <p:sp>
        <p:nvSpPr>
          <p:cNvPr id="11" name="Shape 633"/>
          <p:cNvSpPr txBox="1">
            <a:spLocks/>
          </p:cNvSpPr>
          <p:nvPr/>
        </p:nvSpPr>
        <p:spPr>
          <a:xfrm>
            <a:off x="1456660" y="4320071"/>
            <a:ext cx="4034212" cy="179364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Vector file (</a:t>
            </a:r>
            <a:r>
              <a:rPr lang="en-US" sz="1100" b="0" dirty="0" err="1">
                <a:latin typeface="Arial" charset="0"/>
                <a:ea typeface="Arial" charset="0"/>
                <a:cs typeface="Arial" charset="0"/>
              </a:rPr>
              <a:t>ai</a:t>
            </a:r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, eps, </a:t>
            </a:r>
            <a:r>
              <a:rPr lang="en-US" sz="1100" b="0" dirty="0" err="1">
                <a:latin typeface="Arial" charset="0"/>
                <a:ea typeface="Arial" charset="0"/>
                <a:cs typeface="Arial" charset="0"/>
              </a:rPr>
              <a:t>svg</a:t>
            </a:r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), or transparent PNG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Headline (20 char max) + Subhead (30 char max)</a:t>
            </a: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sz="1100" b="0" kern="0" dirty="0" err="1">
                <a:latin typeface="Arial" charset="0"/>
                <a:ea typeface="Arial" charset="0"/>
                <a:cs typeface="Arial" charset="0"/>
              </a:rPr>
              <a:t>clickthrough</a:t>
            </a: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 URL</a:t>
            </a: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jpg or </a:t>
            </a:r>
            <a:r>
              <a:rPr lang="en-US" sz="1100" b="0" dirty="0" err="1">
                <a:latin typeface="Arial" charset="0"/>
                <a:ea typeface="Arial" charset="0"/>
                <a:cs typeface="Arial" charset="0"/>
              </a:rPr>
              <a:t>png</a:t>
            </a:r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800px min width</a:t>
            </a: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Only centrally located text and graphics</a:t>
            </a:r>
          </a:p>
        </p:txBody>
      </p:sp>
      <p:sp>
        <p:nvSpPr>
          <p:cNvPr id="12" name="Shape 633"/>
          <p:cNvSpPr txBox="1">
            <a:spLocks/>
          </p:cNvSpPr>
          <p:nvPr/>
        </p:nvSpPr>
        <p:spPr>
          <a:xfrm>
            <a:off x="305834" y="3993161"/>
            <a:ext cx="3723906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CREATIVE ASSETS REQUIRED</a:t>
            </a:r>
            <a:endParaRPr lang="en-US" sz="1100" b="0" dirty="0">
              <a:solidFill>
                <a:srgbClr val="E6741F"/>
              </a:solidFill>
            </a:endParaRPr>
          </a:p>
        </p:txBody>
      </p:sp>
      <p:sp>
        <p:nvSpPr>
          <p:cNvPr id="20" name="Shape 633"/>
          <p:cNvSpPr txBox="1">
            <a:spLocks/>
          </p:cNvSpPr>
          <p:nvPr/>
        </p:nvSpPr>
        <p:spPr>
          <a:xfrm>
            <a:off x="305834" y="2044932"/>
            <a:ext cx="1150826" cy="166583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Size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Platforms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Placement</a:t>
            </a: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Reporting</a:t>
            </a:r>
          </a:p>
        </p:txBody>
      </p:sp>
      <p:sp>
        <p:nvSpPr>
          <p:cNvPr id="21" name="Shape 633"/>
          <p:cNvSpPr txBox="1">
            <a:spLocks/>
          </p:cNvSpPr>
          <p:nvPr/>
        </p:nvSpPr>
        <p:spPr>
          <a:xfrm>
            <a:off x="1441555" y="2044930"/>
            <a:ext cx="6075664" cy="16658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100% screen width, 300px height (all platforms)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dirty="0">
                <a:latin typeface="Arial" charset="0"/>
                <a:ea typeface="Arial" charset="0"/>
                <a:cs typeface="Arial" charset="0"/>
              </a:rPr>
              <a:t>Desktop, Tablet, Mobile Web</a:t>
            </a: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Home Page, Section Fronts, Article Pages (no video or slideshow pages) for a 24 hour period </a:t>
            </a:r>
            <a:r>
              <a:rPr lang="en-US" sz="1100" b="0" kern="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(Note: Frequency cap </a:t>
            </a:r>
            <a:r>
              <a:rPr lang="en-US" sz="1100" b="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 1 per user per hour for Article Pages only) </a:t>
            </a: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b="0" kern="0" dirty="0">
                <a:latin typeface="Arial" charset="0"/>
                <a:ea typeface="Arial" charset="0"/>
                <a:cs typeface="Arial" charset="0"/>
              </a:rPr>
              <a:t>Impressions, Clicks and CTR, Engagement Rate, Average Time Spent, Video Completion Rate</a:t>
            </a: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 indent="-8929" defTabSz="914400">
              <a:buSzPct val="25000"/>
              <a:defRPr/>
            </a:pPr>
            <a:endParaRPr lang="en-US" sz="1100" b="0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Shape 633"/>
          <p:cNvSpPr txBox="1">
            <a:spLocks/>
          </p:cNvSpPr>
          <p:nvPr/>
        </p:nvSpPr>
        <p:spPr>
          <a:xfrm>
            <a:off x="305833" y="1664468"/>
            <a:ext cx="2441621" cy="4137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45703" rIns="91424" bIns="45703" anchor="t" anchorCtr="0">
            <a:noAutofit/>
          </a:bodyPr>
          <a:lstStyle>
            <a:lvl1pPr marL="0" marR="0" lvl="0" indent="0" algn="l" defTabSz="41074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ct val="75000"/>
              <a:buFont typeface="Arial"/>
              <a:buNone/>
              <a:tabLst/>
              <a:defRPr sz="1406" b="1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83963" marR="0" lvl="1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8036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01866" marR="0" lvl="3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60818" marR="0" lvl="4" indent="-89294" algn="l" defTabSz="410740" rtl="0" latinLnBrk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383839"/>
              </a:buClr>
              <a:buSzPct val="100000"/>
              <a:buFont typeface="Arial"/>
              <a:buChar char="•"/>
              <a:tabLst/>
              <a:defRPr sz="844" b="0" i="0" u="none" strike="noStrike" cap="none" spc="0" baseline="0">
                <a:ln>
                  <a:noFill/>
                </a:ln>
                <a:solidFill>
                  <a:srgbClr val="383839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10840" marR="0" lvl="5" indent="-62506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669792" marR="0" lvl="6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28744" marR="0" lvl="7" indent="-71435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7696" marR="0" lvl="8" indent="-80364" algn="l" defTabSz="410740" rtl="0" latinLnBrk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tabLst/>
              <a:defRPr sz="984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spc="100" dirty="0">
                <a:solidFill>
                  <a:srgbClr val="E6741F"/>
                </a:solidFill>
              </a:rPr>
              <a:t>GENERAL SPECS</a:t>
            </a:r>
            <a:endParaRPr lang="en-US" sz="1100" b="0" dirty="0">
              <a:solidFill>
                <a:srgbClr val="E674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27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</TotalTime>
  <Words>573</Words>
  <Application>Microsoft Macintosh PowerPoint</Application>
  <PresentationFormat>On-screen Show (4:3)</PresentationFormat>
  <Paragraphs>132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Baskerville SemiBold</vt:lpstr>
      <vt:lpstr>Calibri</vt:lpstr>
      <vt:lpstr>DIN Alternate</vt:lpstr>
      <vt:lpstr>DIN Condensed</vt:lpstr>
      <vt:lpstr>Helvetica</vt:lpstr>
      <vt:lpstr>Helvetica Neue</vt:lpstr>
      <vt:lpstr>Iowan Old Style Italic</vt:lpstr>
      <vt:lpstr>Iowan Old Style Roman</vt:lpstr>
      <vt:lpstr>Zapf Dingbats</vt:lpstr>
      <vt:lpstr>New_Template9</vt:lpstr>
      <vt:lpstr>HERO AD UNIT</vt:lpstr>
      <vt:lpstr>HERO OVERVIEW</vt:lpstr>
      <vt:lpstr>HERO COMPONENTS</vt:lpstr>
      <vt:lpstr>HERO FORMATS</vt:lpstr>
      <vt:lpstr>HERO SPECS</vt:lpstr>
      <vt:lpstr>HERO SPECS</vt:lpstr>
      <vt:lpstr>HERO SPECS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Moyer, Stacy M</dc:creator>
  <cp:lastModifiedBy>London, Nicole</cp:lastModifiedBy>
  <cp:revision>184</cp:revision>
  <cp:lastPrinted>2016-10-13T18:41:21Z</cp:lastPrinted>
  <dcterms:created xsi:type="dcterms:W3CDTF">2016-07-28T14:57:12Z</dcterms:created>
  <dcterms:modified xsi:type="dcterms:W3CDTF">2020-04-27T20:29:48Z</dcterms:modified>
</cp:coreProperties>
</file>