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2" r:id="rId1"/>
  </p:sldMasterIdLst>
  <p:notesMasterIdLst>
    <p:notesMasterId r:id="rId22"/>
  </p:notesMasterIdLst>
  <p:sldIdLst>
    <p:sldId id="256" r:id="rId2"/>
    <p:sldId id="5097" r:id="rId3"/>
    <p:sldId id="5137" r:id="rId4"/>
    <p:sldId id="5138" r:id="rId5"/>
    <p:sldId id="5116" r:id="rId6"/>
    <p:sldId id="5098" r:id="rId7"/>
    <p:sldId id="5107" r:id="rId8"/>
    <p:sldId id="5119" r:id="rId9"/>
    <p:sldId id="5105" r:id="rId10"/>
    <p:sldId id="5118" r:id="rId11"/>
    <p:sldId id="5130" r:id="rId12"/>
    <p:sldId id="5129" r:id="rId13"/>
    <p:sldId id="5136" r:id="rId14"/>
    <p:sldId id="5134" r:id="rId15"/>
    <p:sldId id="5132" r:id="rId16"/>
    <p:sldId id="5139" r:id="rId17"/>
    <p:sldId id="5133" r:id="rId18"/>
    <p:sldId id="5124" r:id="rId19"/>
    <p:sldId id="5125" r:id="rId20"/>
    <p:sldId id="299" r:id="rId21"/>
  </p:sldIdLst>
  <p:sldSz cx="12192000" cy="6858000"/>
  <p:notesSz cx="6858000" cy="11715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558"/>
    <p:restoredTop sz="86395"/>
  </p:normalViewPr>
  <p:slideViewPr>
    <p:cSldViewPr snapToGrid="0">
      <p:cViewPr varScale="1">
        <p:scale>
          <a:sx n="114" d="100"/>
          <a:sy n="114" d="100"/>
        </p:scale>
        <p:origin x="184" y="4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3DEC9-1B5F-E547-ABA9-B717F7D08F3D}" type="datetimeFigureOut">
              <a:rPr lang="en-US" smtClean="0"/>
              <a:t>2/24/21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945C23-B8DB-914E-BDBC-B96DD14D8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11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45C23-B8DB-914E-BDBC-B96DD14D8F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764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45C23-B8DB-914E-BDBC-B96DD14D8FF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65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45C23-B8DB-914E-BDBC-B96DD14D8FF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5039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45C23-B8DB-914E-BDBC-B96DD14D8FF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340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45C23-B8DB-914E-BDBC-B96DD14D8FF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28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70f2ed8989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70f2ed8989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supreme, superhero, crown. caveat superhero and crown will not be ready until mid/end of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july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4151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Specs/Assets required:</a:t>
            </a:r>
          </a:p>
          <a:p>
            <a:r>
              <a:rPr lang="en-US" dirty="0"/>
              <a:t>- Video file</a:t>
            </a:r>
          </a:p>
          <a:p>
            <a:pPr marL="171450" indent="-171450">
              <a:buFontTx/>
              <a:buChar char="-"/>
            </a:pPr>
            <a:r>
              <a:rPr lang="en-US" dirty="0"/>
              <a:t>Logo</a:t>
            </a:r>
          </a:p>
          <a:p>
            <a:pPr marL="171450" indent="-171450">
              <a:buFontTx/>
              <a:buChar char="-"/>
            </a:pPr>
            <a:r>
              <a:rPr lang="en-US" dirty="0"/>
              <a:t>Headline: 20 characters Max</a:t>
            </a:r>
          </a:p>
          <a:p>
            <a:pPr marL="171450" indent="-171450">
              <a:buFontTx/>
              <a:buChar char="-"/>
            </a:pPr>
            <a:r>
              <a:rPr lang="en-US" dirty="0"/>
              <a:t>Subhead: 30 characters Max</a:t>
            </a:r>
          </a:p>
          <a:p>
            <a:pPr marL="171450" indent="-171450">
              <a:buFontTx/>
              <a:buChar char="-"/>
            </a:pPr>
            <a:r>
              <a:rPr lang="en-US" dirty="0"/>
              <a:t>Video: 16:9 no text within video creative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45C23-B8DB-914E-BDBC-B96DD14D8FF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625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45C23-B8DB-914E-BDBC-B96DD14D8FF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427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45C23-B8DB-914E-BDBC-B96DD14D8FF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42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45C23-B8DB-914E-BDBC-B96DD14D8FF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42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45C23-B8DB-914E-BDBC-B96DD14D8FF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08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45C23-B8DB-914E-BDBC-B96DD14D8FF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484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45C23-B8DB-914E-BDBC-B96DD14D8FF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605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Specs/Assets Required</a:t>
            </a:r>
          </a:p>
          <a:p>
            <a:pPr marL="171450" indent="-171450">
              <a:buFontTx/>
              <a:buChar char="-"/>
            </a:pPr>
            <a:r>
              <a:rPr lang="en-US" dirty="0"/>
              <a:t>4-7 high-res wide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945C23-B8DB-914E-BDBC-B96DD14D8FF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397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460018-6251-F94B-AA89-604FD0E16A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saturation sat="136000"/>
                    </a14:imgEffect>
                    <a14:imgEffect>
                      <a14:brightnessContrast bright="-1000"/>
                    </a14:imgEffect>
                  </a14:imgLayer>
                </a14:imgProps>
              </a:ext>
            </a:extLst>
          </a:blip>
          <a:srcRect l="1539" t="10673" r="1" b="4882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1CE8AFF-8A1B-0641-85FD-F2BEDE10A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A577D5-A569-F440-A148-4022A0D81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0639" y="1981106"/>
            <a:ext cx="7253774" cy="891490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5967090F-0D9B-0642-B37B-BF1556795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587" y="2484581"/>
            <a:ext cx="8175843" cy="132556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065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8B70E-26FF-5246-9CB0-CD132EDA7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58D85D-CA6B-DE44-8F68-78A5FAC9D6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FBAD87-6582-7C4A-BC5B-3FCE2BA0D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DDD1-E496-2E41-896F-AE2906377A58}" type="datetimeFigureOut">
              <a:rPr lang="en-US" smtClean="0"/>
              <a:t>2/24/21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F0BB0C-A5D3-A445-8D74-1555AACD1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99208-5376-D04C-8558-981609317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14E72-0683-0847-9252-7B64CC4AF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71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EE50F5-53D5-6F48-88FB-2D68736205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909F92-6C08-2243-A3DA-FF7B94D172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00676-0BCD-8E44-A5F8-2CD98AB4E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DDD1-E496-2E41-896F-AE2906377A58}" type="datetimeFigureOut">
              <a:rPr lang="en-US" smtClean="0"/>
              <a:t>2/24/21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7280A-A23D-FE41-B3D3-FA1EBCC6B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DE15DC-1594-A544-8497-FE911BB5F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14E72-0683-0847-9252-7B64CC4AF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313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7C03D-C54D-40F9-AE6B-95171A261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4DB319-1DBD-4158-A53E-69B8D62FF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F822C-F838-414C-BE88-4C36BDF8A5E0}" type="datetimeFigureOut">
              <a:rPr lang="en-US" smtClean="0"/>
              <a:t>2/24/21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DD8B8A-BE34-4A8E-84DB-6FB75CE4C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D4E8CF-5B8A-42F4-ADE9-A70238546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5DBF2-A8CF-448E-B167-C826703D0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196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3303632" y="554200"/>
            <a:ext cx="83256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" name="Google Shape;23;p4"/>
          <p:cNvCxnSpPr/>
          <p:nvPr/>
        </p:nvCxnSpPr>
        <p:spPr>
          <a:xfrm>
            <a:off x="3303632" y="6320000"/>
            <a:ext cx="8325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" name="Google Shape;24;p4"/>
          <p:cNvCxnSpPr/>
          <p:nvPr/>
        </p:nvCxnSpPr>
        <p:spPr>
          <a:xfrm>
            <a:off x="566931" y="554200"/>
            <a:ext cx="244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3200333" y="767933"/>
            <a:ext cx="84288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3213483" y="2127701"/>
            <a:ext cx="8428800" cy="4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28" name="Google Shape;28;p4" descr="Hearst_2015_NEWS.gif"/>
          <p:cNvPicPr preferRelativeResize="0"/>
          <p:nvPr/>
        </p:nvPicPr>
        <p:blipFill rotWithShape="1">
          <a:blip r:embed="rId2">
            <a:alphaModFix/>
          </a:blip>
          <a:srcRect l="12180" t="13291" r="9792" b="55732"/>
          <a:stretch/>
        </p:blipFill>
        <p:spPr>
          <a:xfrm>
            <a:off x="415600" y="6217634"/>
            <a:ext cx="1516541" cy="4204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6080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EF9A0-FE76-444E-9DB9-B8AE490518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50CE7-A8F3-B241-8D8D-036C840D1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DDD1-E496-2E41-896F-AE2906377A58}" type="datetimeFigureOut">
              <a:rPr lang="en-US" smtClean="0"/>
              <a:t>2/24/21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2D8E8-D67B-BA4C-A877-C94E0B881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15E7D-6B33-FD42-A618-6514E7902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14E72-0683-0847-9252-7B64CC4AF0C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977D30-8E41-C24C-A1C6-8B838FE2D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8453" y="6556250"/>
            <a:ext cx="2455245" cy="301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6FF37C-3A97-224F-AF7D-4E2A80C12C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"/>
                    </a14:imgEffect>
                    <a14:imgEffect>
                      <a14:saturation sat="136000"/>
                    </a14:imgEffect>
                    <a14:imgEffect>
                      <a14:brightnessContrast bright="-1000"/>
                    </a14:imgEffect>
                  </a14:imgLayer>
                </a14:imgProps>
              </a:ext>
            </a:extLst>
          </a:blip>
          <a:srcRect l="29089"/>
          <a:stretch/>
        </p:blipFill>
        <p:spPr>
          <a:xfrm>
            <a:off x="-13447" y="0"/>
            <a:ext cx="3441780" cy="6858000"/>
          </a:xfrm>
          <a:prstGeom prst="rect">
            <a:avLst/>
          </a:prstGeom>
          <a:noFill/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0D41C17-96AA-0140-8089-1BD1A4F71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5586" y="1890587"/>
            <a:ext cx="7578213" cy="4286375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244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A6EB53D-6C65-8B48-B55B-77BC25B6DA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saturation sat="136000"/>
                    </a14:imgEffect>
                    <a14:imgEffect>
                      <a14:brightnessContrast bright="-1000"/>
                    </a14:imgEffect>
                  </a14:imgLayer>
                </a14:imgProps>
              </a:ext>
            </a:extLst>
          </a:blip>
          <a:srcRect l="29089"/>
          <a:stretch/>
        </p:blipFill>
        <p:spPr>
          <a:xfrm>
            <a:off x="-13447" y="0"/>
            <a:ext cx="3441780" cy="68580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1EF9A0-FE76-444E-9DB9-B8AE490518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2491" y="1385762"/>
            <a:ext cx="3332376" cy="1009650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74FAF-7624-F041-9504-667883363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5586" y="1890587"/>
            <a:ext cx="7578213" cy="4286375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50CE7-A8F3-B241-8D8D-036C840D1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DDD1-E496-2E41-896F-AE2906377A58}" type="datetimeFigureOut">
              <a:rPr lang="en-US" smtClean="0"/>
              <a:t>2/24/21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2D8E8-D67B-BA4C-A877-C94E0B881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15E7D-6B33-FD42-A618-6514E7902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14E72-0683-0847-9252-7B64CC4AF0C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977D30-8E41-C24C-A1C6-8B838FE2D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8453" y="6556250"/>
            <a:ext cx="2455245" cy="30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454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1559BE1-BB50-5242-8366-B3ACC986F0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saturation sat="136000"/>
                    </a14:imgEffect>
                    <a14:imgEffect>
                      <a14:brightnessContrast bright="-1000"/>
                    </a14:imgEffect>
                  </a14:imgLayer>
                </a14:imgProps>
              </a:ext>
            </a:extLst>
          </a:blip>
          <a:srcRect l="29089"/>
          <a:stretch/>
        </p:blipFill>
        <p:spPr>
          <a:xfrm>
            <a:off x="-13447" y="0"/>
            <a:ext cx="3441780" cy="68580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1EF9A0-FE76-444E-9DB9-B8AE490518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5026" y="2686818"/>
            <a:ext cx="3332376" cy="1009650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50CE7-A8F3-B241-8D8D-036C840D1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DDD1-E496-2E41-896F-AE2906377A58}" type="datetimeFigureOut">
              <a:rPr lang="en-US" smtClean="0"/>
              <a:t>2/24/21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2D8E8-D67B-BA4C-A877-C94E0B881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15E7D-6B33-FD42-A618-6514E7902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14E72-0683-0847-9252-7B64CC4AF0C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977D30-8E41-C24C-A1C6-8B838FE2D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8453" y="6556250"/>
            <a:ext cx="2455245" cy="301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9E563D-6EE5-3948-83A4-CFCD4DD72EF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5026" y="0"/>
            <a:ext cx="1515346" cy="1515346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D983850-2481-D64C-9025-A08D40AED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5586" y="1890587"/>
            <a:ext cx="7578213" cy="4286375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799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EF9A0-FE76-444E-9DB9-B8AE490518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5026" y="2686818"/>
            <a:ext cx="3332376" cy="1009650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65B416-7262-A644-8CB2-BD8C7AAA65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saturation sat="136000"/>
                    </a14:imgEffect>
                    <a14:imgEffect>
                      <a14:brightnessContrast bright="-1000"/>
                    </a14:imgEffect>
                  </a14:imgLayer>
                </a14:imgProps>
              </a:ext>
            </a:extLst>
          </a:blip>
          <a:srcRect l="29089"/>
          <a:stretch/>
        </p:blipFill>
        <p:spPr>
          <a:xfrm>
            <a:off x="-13447" y="0"/>
            <a:ext cx="3441780" cy="6858000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50CE7-A8F3-B241-8D8D-036C840D1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DDD1-E496-2E41-896F-AE2906377A58}" type="datetimeFigureOut">
              <a:rPr lang="en-US" smtClean="0"/>
              <a:t>2/24/21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2D8E8-D67B-BA4C-A877-C94E0B881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15E7D-6B33-FD42-A618-6514E7902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14E72-0683-0847-9252-7B64CC4AF0C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977D30-8E41-C24C-A1C6-8B838FE2D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8453" y="6556250"/>
            <a:ext cx="2455245" cy="301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87D88E-DA66-BC4C-AF48-6839C87EEF8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1280" y="-37673"/>
            <a:ext cx="1479201" cy="1460074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219D211-E474-774E-90AC-66AD215C7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5586" y="1890587"/>
            <a:ext cx="7578213" cy="4286375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510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EF9A0-FE76-444E-9DB9-B8AE490518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977D30-8E41-C24C-A1C6-8B838FE2D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8453" y="6556250"/>
            <a:ext cx="2455245" cy="301750"/>
          </a:xfrm>
          <a:prstGeom prst="rect">
            <a:avLst/>
          </a:prstGeom>
        </p:spPr>
      </p:pic>
      <p:sp>
        <p:nvSpPr>
          <p:cNvPr id="10" name="SmartArt Placeholder 9">
            <a:extLst>
              <a:ext uri="{FF2B5EF4-FFF2-40B4-BE49-F238E27FC236}">
                <a16:creationId xmlns:a16="http://schemas.microsoft.com/office/drawing/2014/main" id="{A40BC421-FB3F-D94A-A5D0-CC357F7B9DD1}"/>
              </a:ext>
            </a:extLst>
          </p:cNvPr>
          <p:cNvSpPr>
            <a:spLocks noGrp="1"/>
          </p:cNvSpPr>
          <p:nvPr>
            <p:ph type="dgm" sz="quarter" idx="13"/>
          </p:nvPr>
        </p:nvSpPr>
        <p:spPr>
          <a:xfrm>
            <a:off x="1711221" y="2050589"/>
            <a:ext cx="8406172" cy="3612791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icon to add SmartArt graphic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997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9BFB4-8A1A-1348-8FE7-95FE9C6E4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9CE71A-5130-4E40-9895-D9862C19B0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saturation sat="136000"/>
                    </a14:imgEffect>
                    <a14:imgEffect>
                      <a14:brightnessContrast bright="-1000"/>
                    </a14:imgEffect>
                  </a14:imgLayer>
                </a14:imgProps>
              </a:ext>
            </a:extLst>
          </a:blip>
          <a:srcRect l="29089"/>
          <a:stretch/>
        </p:blipFill>
        <p:spPr>
          <a:xfrm>
            <a:off x="-13447" y="0"/>
            <a:ext cx="3441780" cy="6858000"/>
          </a:xfrm>
          <a:prstGeom prst="rect">
            <a:avLst/>
          </a:prstGeo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0ADE3-26DD-BC46-8B8C-C6E489FC9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D0030-6A8C-E04A-B31C-1C4959DB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DDD1-E496-2E41-896F-AE2906377A58}" type="datetimeFigureOut">
              <a:rPr lang="en-US" smtClean="0"/>
              <a:t>2/24/21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79345-4F3A-6949-AEC7-D82709F13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722D8-0770-5C4D-BF81-C38CB8CB6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14E72-0683-0847-9252-7B64CC4AF0C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06F7BF-AB0C-6F48-BED7-B36ECBF03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8453" y="6556250"/>
            <a:ext cx="2455245" cy="30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440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36A58-3ECA-8C47-A060-4C455FA4E4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ED33E-F4F3-CB42-8D56-14BAFE27A6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B3BAD3-12D9-ED44-8ABA-881183A7DF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D4800-DDD3-5F4F-8F43-F47572B73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DDD1-E496-2E41-896F-AE2906377A58}" type="datetimeFigureOut">
              <a:rPr lang="en-US" smtClean="0"/>
              <a:t>2/24/21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7458A-959E-5848-9CE9-764214F6E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5DE9BC-67C7-B94F-80D2-B4CFE1D2A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14E72-0683-0847-9252-7B64CC4AF0C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E6B829-CC5C-4142-81A8-4E9B7E732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8453" y="6556250"/>
            <a:ext cx="2455245" cy="30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35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87F7FA-162A-0149-B1C7-5E12DDAB0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2DDD1-E496-2E41-896F-AE2906377A58}" type="datetimeFigureOut">
              <a:rPr lang="en-US" smtClean="0"/>
              <a:t>2/24/21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C7F28-B936-6C43-A618-3249339E7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292C86-FC13-AE41-9F13-681776803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14E72-0683-0847-9252-7B64CC4AF0C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094B8C-A7D6-4742-8393-C90BBE6BB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8453" y="6556250"/>
            <a:ext cx="2455245" cy="301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7B5F06-9412-FB4E-A83A-4A3FC2DD4D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6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"/>
                    </a14:imgEffect>
                    <a14:imgEffect>
                      <a14:saturation sat="136000"/>
                    </a14:imgEffect>
                    <a14:imgEffect>
                      <a14:brightnessContrast bright="-1000"/>
                    </a14:imgEffect>
                  </a14:imgLayer>
                </a14:imgProps>
              </a:ext>
            </a:extLst>
          </a:blip>
          <a:srcRect l="1539" t="10673" r="1" b="4882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202E7D88-6592-B74A-9634-B54741610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669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E2A724-5DB6-CE4A-9A7C-68E87D9FE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592393-4183-074B-A532-9914F7778B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27FCD-637F-5E48-9760-FCFFE7F6F5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35B34-22F8-A440-B0DB-B9C1F8E0E6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25F51-1E8F-9547-9B43-7C2D69AC47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DC95965-1C2B-4023-B985-50CAD36487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490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12" r:id="rId3"/>
    <p:sldLayoutId id="2147483813" r:id="rId4"/>
    <p:sldLayoutId id="2147483814" r:id="rId5"/>
    <p:sldLayoutId id="2147483811" r:id="rId6"/>
    <p:sldLayoutId id="2147483805" r:id="rId7"/>
    <p:sldLayoutId id="2147483806" r:id="rId8"/>
    <p:sldLayoutId id="2147483808" r:id="rId9"/>
    <p:sldLayoutId id="2147483809" r:id="rId10"/>
    <p:sldLayoutId id="2147483810" r:id="rId11"/>
    <p:sldLayoutId id="2147483815" r:id="rId12"/>
    <p:sldLayoutId id="2147483816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0.png"/><Relationship Id="rId4" Type="http://schemas.openxmlformats.org/officeDocument/2006/relationships/hyperlink" Target="http://www.ctpost.com/entertainment/article/Rails-CEO-Jeff-Abrams-Buys-Historic-Montecito-15174595.php?demo=FlipbookCrossDevice" TargetMode="External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://www.ctpost.com/entertainment/article/Sunflowers-CT-farms-spreading-a-little-floral-15415521.php?demo=FlipbookCrossDevice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7.png"/><Relationship Id="rId7" Type="http://schemas.openxmlformats.org/officeDocument/2006/relationships/hyperlink" Target="https://www.timesunion.com/business/article/Masks-become-standard-fare-for-air-travel-15245712.php?demo=SuperheroVideoEmbed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nhregister.com/news/article/Governor-says-anyone-traveling-to-Florida-from-15152148.php?demo=SuperheroVideoEmbed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34.png"/><Relationship Id="rId4" Type="http://schemas.openxmlformats.org/officeDocument/2006/relationships/image" Target="../media/image8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hregister.com/sports/article/Four-returning-first-team-All-Americans-headline-15333995.php?demo=Premier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Celtra_CreativeNameGuide" TargetMode="External"/><Relationship Id="rId2" Type="http://schemas.openxmlformats.org/officeDocument/2006/relationships/hyperlink" Target="https://bit.ly/HNP_RichMedia_Specs_FINAL" TargetMode="Externa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s:/support.celtra.com/creative/builder/recommendations-for-chrome-heavy-ad-interventions__;!!Ivohdkk!zMzKQG0JZfD-FVp1R76p53DSBvWarx2YCgl23Y2jXMjDw90RgRDYByaDugM8SXs$" TargetMode="External"/><Relationship Id="rId2" Type="http://schemas.openxmlformats.org/officeDocument/2006/relationships/hyperlink" Target="https://www.chromestatus.com/feature/4800491902992384" TargetMode="Externa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ab.com/wp-content/uploads/2019/04/IABNewAdPortfolio_LW_FixedSizeSpec.pdf" TargetMode="External"/><Relationship Id="rId2" Type="http://schemas.openxmlformats.org/officeDocument/2006/relationships/hyperlink" Target="https://www.iab.com/wp-content/uploads/2019/07/IABNewAdPortfolio_FINAL_0719.pdf" TargetMode="Externa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chromestatus.com/feature/4800491902992384" TargetMode="External"/><Relationship Id="rId4" Type="http://schemas.openxmlformats.org/officeDocument/2006/relationships/hyperlink" Target="https://www.betterads.org/standards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imesunion.com/?demo=BillboardWithVideo" TargetMode="Externa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://www.houstonchronicle.com/?demo=Supreme" TargetMode="Externa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s://www.expressnews.com/?demo=Supreme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hyperlink" Target="http://www.greenwichtime.com/?demo=CopenhagenCinema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8.png"/><Relationship Id="rId7" Type="http://schemas.openxmlformats.org/officeDocument/2006/relationships/hyperlink" Target="http://www.greenwichtime.com/?demo=CopenhagenMiniCinema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ron.com/life/article/Historic-photos-show-life-during-the-oil-boom-in-6665505.php?demo=CountdownClock" TargetMode="Externa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12" Type="http://schemas.openxmlformats.org/officeDocument/2006/relationships/hyperlink" Target="http://www.houstonchronicle.com/local/bayou-city-history/article/Sigman-Byrd-Lavenders-blue-green-on-the-road-to-15210803.php?demo=Interscroller_Image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11" Type="http://schemas.openxmlformats.org/officeDocument/2006/relationships/image" Target="../media/image26.jpe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13C1D698-7AAC-3D40-8891-23C361E13D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75700" y="6380162"/>
            <a:ext cx="3771900" cy="588962"/>
          </a:xfrm>
        </p:spPr>
        <p:txBody>
          <a:bodyPr>
            <a:normAutofit/>
          </a:bodyPr>
          <a:lstStyle/>
          <a:p>
            <a:r>
              <a:rPr lang="en-US" dirty="0"/>
              <a:t>Updated 11.10.2020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A05EDF-C74C-7A46-871E-CF0B6BF90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541" y="287575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O&amp;O Ad Product Portfolio</a:t>
            </a:r>
            <a:br>
              <a:rPr lang="en-US" dirty="0"/>
            </a:br>
            <a:r>
              <a:rPr lang="en-US" dirty="0"/>
              <a:t>Designer/Ad Ops Training Resource</a:t>
            </a:r>
          </a:p>
        </p:txBody>
      </p:sp>
    </p:spTree>
    <p:extLst>
      <p:ext uri="{BB962C8B-B14F-4D97-AF65-F5344CB8AC3E}">
        <p14:creationId xmlns:p14="http://schemas.microsoft.com/office/powerpoint/2010/main" val="3990729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7049B42-CC55-134D-B817-174632645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9088" y="249845"/>
            <a:ext cx="8642271" cy="513057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5E466EF-DC16-B24D-8223-31330B3E8460}"/>
              </a:ext>
            </a:extLst>
          </p:cNvPr>
          <p:cNvSpPr txBox="1">
            <a:spLocks/>
          </p:cNvSpPr>
          <p:nvPr/>
        </p:nvSpPr>
        <p:spPr>
          <a:xfrm>
            <a:off x="87260" y="1206304"/>
            <a:ext cx="2145645" cy="1009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Flipbook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31F60B8-B06B-C74B-AB65-F82171E96F6F}"/>
              </a:ext>
            </a:extLst>
          </p:cNvPr>
          <p:cNvSpPr txBox="1">
            <a:spLocks/>
          </p:cNvSpPr>
          <p:nvPr/>
        </p:nvSpPr>
        <p:spPr>
          <a:xfrm>
            <a:off x="4005934" y="5506078"/>
            <a:ext cx="8018849" cy="504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Link to Demo page: </a:t>
            </a:r>
            <a:r>
              <a:rPr lang="en-US" sz="1200" dirty="0">
                <a:hlinkClick r:id="rId4"/>
              </a:rPr>
              <a:t>http://www.ctpost.com/entertainment/article/Rails-CEO-Jeff-Abrams-Buys-Historic-Montecito-15174595.php?demo=FlipbookCrossDevice</a:t>
            </a:r>
            <a:r>
              <a:rPr lang="en-US" sz="1200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360358-4A45-3D4F-9F3F-E2A614CEA8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6584" y="5977520"/>
            <a:ext cx="1037550" cy="9043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527DF3-BBEA-0546-BFFF-02EE5FDF37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8664" y="6034736"/>
            <a:ext cx="620462" cy="8470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ED462D-9B76-C84C-B3DA-CE77440720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3725" y="6136566"/>
            <a:ext cx="487906" cy="72143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908F24E-5359-294E-9A70-9EB461AD07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4214" y="1111437"/>
            <a:ext cx="2876941" cy="23957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DEFE6C9-184D-EB4A-9612-855E1BF28E89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71546" y="1772089"/>
            <a:ext cx="2876941" cy="23957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BF39943-D6DB-5F49-B7EB-E3E12ED84C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50852" y="2476812"/>
            <a:ext cx="3025104" cy="253352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43F9725-DF65-504B-9E12-DD150E3CA792}"/>
              </a:ext>
            </a:extLst>
          </p:cNvPr>
          <p:cNvSpPr txBox="1"/>
          <p:nvPr/>
        </p:nvSpPr>
        <p:spPr>
          <a:xfrm>
            <a:off x="145026" y="2476812"/>
            <a:ext cx="2588654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/>
              <a:t>Brand Awareness</a:t>
            </a:r>
          </a:p>
          <a:p>
            <a:r>
              <a:rPr lang="en-US" sz="1300" b="1" dirty="0"/>
              <a:t>Highlights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Automatic rotation of slides and replay feature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Feature 4-7 images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Promote multiple products</a:t>
            </a:r>
          </a:p>
          <a:p>
            <a:endParaRPr lang="en-US" sz="1300" dirty="0"/>
          </a:p>
          <a:p>
            <a:r>
              <a:rPr lang="en-US" sz="1300" b="1" dirty="0"/>
              <a:t>Use Cases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Real estate listings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Rooms in a house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Cars</a:t>
            </a:r>
          </a:p>
        </p:txBody>
      </p:sp>
      <p:sp>
        <p:nvSpPr>
          <p:cNvPr id="26" name="Title 4">
            <a:extLst>
              <a:ext uri="{FF2B5EF4-FFF2-40B4-BE49-F238E27FC236}">
                <a16:creationId xmlns:a16="http://schemas.microsoft.com/office/drawing/2014/main" id="{E6B82F61-29EB-A044-BC2A-F9EE14F5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60" y="1792750"/>
            <a:ext cx="3404078" cy="1009650"/>
          </a:xfrm>
        </p:spPr>
        <p:txBody>
          <a:bodyPr>
            <a:normAutofit/>
          </a:bodyPr>
          <a:lstStyle/>
          <a:p>
            <a:r>
              <a:rPr lang="en-US" sz="1800" dirty="0"/>
              <a:t>Showcase multiple products in one ad unit!</a:t>
            </a:r>
          </a:p>
        </p:txBody>
      </p: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574808DB-7370-854F-8865-E6744F351B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96432"/>
              </p:ext>
            </p:extLst>
          </p:nvPr>
        </p:nvGraphicFramePr>
        <p:xfrm>
          <a:off x="145026" y="4763027"/>
          <a:ext cx="2102873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1686">
                  <a:extLst>
                    <a:ext uri="{9D8B030D-6E8A-4147-A177-3AD203B41FA5}">
                      <a16:colId xmlns:a16="http://schemas.microsoft.com/office/drawing/2014/main" val="4253123987"/>
                    </a:ext>
                  </a:extLst>
                </a:gridCol>
                <a:gridCol w="368298">
                  <a:extLst>
                    <a:ext uri="{9D8B030D-6E8A-4147-A177-3AD203B41FA5}">
                      <a16:colId xmlns:a16="http://schemas.microsoft.com/office/drawing/2014/main" val="3886984170"/>
                    </a:ext>
                  </a:extLst>
                </a:gridCol>
                <a:gridCol w="368298">
                  <a:extLst>
                    <a:ext uri="{9D8B030D-6E8A-4147-A177-3AD203B41FA5}">
                      <a16:colId xmlns:a16="http://schemas.microsoft.com/office/drawing/2014/main" val="2489938794"/>
                    </a:ext>
                  </a:extLst>
                </a:gridCol>
                <a:gridCol w="344591">
                  <a:extLst>
                    <a:ext uri="{9D8B030D-6E8A-4147-A177-3AD203B41FA5}">
                      <a16:colId xmlns:a16="http://schemas.microsoft.com/office/drawing/2014/main" val="3586298548"/>
                    </a:ext>
                  </a:extLst>
                </a:gridCol>
              </a:tblGrid>
              <a:tr h="214579">
                <a:tc>
                  <a:txBody>
                    <a:bodyPr/>
                    <a:lstStyle/>
                    <a:p>
                      <a:r>
                        <a:rPr lang="en-US" sz="1100" dirty="0"/>
                        <a:t>PAGE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🖥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🀫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📱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1606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900" dirty="0"/>
                        <a:t>Classic Channel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227946"/>
                  </a:ext>
                </a:extLst>
              </a:tr>
              <a:tr h="241402">
                <a:tc>
                  <a:txBody>
                    <a:bodyPr/>
                    <a:lstStyle/>
                    <a:p>
                      <a:r>
                        <a:rPr lang="en-US" sz="900" dirty="0"/>
                        <a:t>Classic Article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086666"/>
                  </a:ext>
                </a:extLst>
              </a:tr>
              <a:tr h="241402">
                <a:tc>
                  <a:txBody>
                    <a:bodyPr/>
                    <a:lstStyle/>
                    <a:p>
                      <a:r>
                        <a:rPr lang="en-US" sz="900" dirty="0"/>
                        <a:t>Shared Channel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707485"/>
                  </a:ext>
                </a:extLst>
              </a:tr>
              <a:tr h="241402">
                <a:tc>
                  <a:txBody>
                    <a:bodyPr/>
                    <a:lstStyle/>
                    <a:p>
                      <a:r>
                        <a:rPr lang="en-US" sz="900" dirty="0"/>
                        <a:t>Shared Article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39150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9160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78F596D4-2F6E-0D46-8723-4EE45B306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300" y="59617"/>
            <a:ext cx="8135315" cy="628031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5E466EF-DC16-B24D-8223-31330B3E8460}"/>
              </a:ext>
            </a:extLst>
          </p:cNvPr>
          <p:cNvSpPr txBox="1">
            <a:spLocks/>
          </p:cNvSpPr>
          <p:nvPr/>
        </p:nvSpPr>
        <p:spPr>
          <a:xfrm>
            <a:off x="226934" y="1780385"/>
            <a:ext cx="3114142" cy="11477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Flipbook</a:t>
            </a:r>
          </a:p>
          <a:p>
            <a:endParaRPr lang="en-US" sz="2800" dirty="0"/>
          </a:p>
          <a:p>
            <a:r>
              <a:rPr lang="en-US" sz="2800" dirty="0"/>
              <a:t>970x250 also available!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31F60B8-B06B-C74B-AB65-F82171E96F6F}"/>
              </a:ext>
            </a:extLst>
          </p:cNvPr>
          <p:cNvSpPr txBox="1">
            <a:spLocks/>
          </p:cNvSpPr>
          <p:nvPr/>
        </p:nvSpPr>
        <p:spPr>
          <a:xfrm>
            <a:off x="3256715" y="6440706"/>
            <a:ext cx="4481242" cy="31652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dirty="0"/>
              <a:t>Link to Demo page: </a:t>
            </a:r>
            <a:r>
              <a:rPr lang="en-US" sz="1100" u="sng" dirty="0">
                <a:hlinkClick r:id="rId4"/>
              </a:rPr>
              <a:t>www.ctpost.com/entertainment/article/Sunflowers-CT-farms-spreading-a-little-floral-15415521.php?demo=FlipbookCrossDevice</a:t>
            </a:r>
            <a:r>
              <a:rPr lang="en-US" sz="1100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360358-4A45-3D4F-9F3F-E2A614CEA8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8387" y="5953687"/>
            <a:ext cx="1037550" cy="9043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527DF3-BBEA-0546-BFFF-02EE5FDF37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859255" y="6124221"/>
            <a:ext cx="620462" cy="84709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43F9725-DF65-504B-9E12-DD150E3CA792}"/>
              </a:ext>
            </a:extLst>
          </p:cNvPr>
          <p:cNvSpPr txBox="1"/>
          <p:nvPr/>
        </p:nvSpPr>
        <p:spPr>
          <a:xfrm>
            <a:off x="226934" y="3285699"/>
            <a:ext cx="30448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Sponsorship opportunities</a:t>
            </a:r>
          </a:p>
          <a:p>
            <a:pPr marL="285750" indent="-285750">
              <a:buFontTx/>
              <a:buChar char="-"/>
            </a:pPr>
            <a:r>
              <a:rPr lang="en-US" dirty="0"/>
              <a:t>First two ads below the navigation bar</a:t>
            </a:r>
          </a:p>
          <a:p>
            <a:pPr marL="285750" indent="-285750">
              <a:buFontTx/>
              <a:buChar char="-"/>
            </a:pPr>
            <a:r>
              <a:rPr lang="en-US" dirty="0"/>
              <a:t>970x250 + 300x250</a:t>
            </a: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44D42E-CE42-4840-8E0A-E75EBE37BD0F}"/>
              </a:ext>
            </a:extLst>
          </p:cNvPr>
          <p:cNvSpPr txBox="1"/>
          <p:nvPr/>
        </p:nvSpPr>
        <p:spPr>
          <a:xfrm>
            <a:off x="8861218" y="6582939"/>
            <a:ext cx="717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landscape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8D89FBA5-8401-6F4F-972D-9470A51365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226"/>
              </p:ext>
            </p:extLst>
          </p:nvPr>
        </p:nvGraphicFramePr>
        <p:xfrm>
          <a:off x="145026" y="4763027"/>
          <a:ext cx="2102873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1686">
                  <a:extLst>
                    <a:ext uri="{9D8B030D-6E8A-4147-A177-3AD203B41FA5}">
                      <a16:colId xmlns:a16="http://schemas.microsoft.com/office/drawing/2014/main" val="4253123987"/>
                    </a:ext>
                  </a:extLst>
                </a:gridCol>
                <a:gridCol w="368298">
                  <a:extLst>
                    <a:ext uri="{9D8B030D-6E8A-4147-A177-3AD203B41FA5}">
                      <a16:colId xmlns:a16="http://schemas.microsoft.com/office/drawing/2014/main" val="3886984170"/>
                    </a:ext>
                  </a:extLst>
                </a:gridCol>
                <a:gridCol w="368298">
                  <a:extLst>
                    <a:ext uri="{9D8B030D-6E8A-4147-A177-3AD203B41FA5}">
                      <a16:colId xmlns:a16="http://schemas.microsoft.com/office/drawing/2014/main" val="2489938794"/>
                    </a:ext>
                  </a:extLst>
                </a:gridCol>
                <a:gridCol w="344591">
                  <a:extLst>
                    <a:ext uri="{9D8B030D-6E8A-4147-A177-3AD203B41FA5}">
                      <a16:colId xmlns:a16="http://schemas.microsoft.com/office/drawing/2014/main" val="3586298548"/>
                    </a:ext>
                  </a:extLst>
                </a:gridCol>
              </a:tblGrid>
              <a:tr h="214579">
                <a:tc>
                  <a:txBody>
                    <a:bodyPr/>
                    <a:lstStyle/>
                    <a:p>
                      <a:r>
                        <a:rPr lang="en-US" sz="1100" dirty="0"/>
                        <a:t>PAGE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🖥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🀫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📱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1606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900" dirty="0"/>
                        <a:t>Classic Channel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227946"/>
                  </a:ext>
                </a:extLst>
              </a:tr>
              <a:tr h="241402">
                <a:tc>
                  <a:txBody>
                    <a:bodyPr/>
                    <a:lstStyle/>
                    <a:p>
                      <a:r>
                        <a:rPr lang="en-US" sz="900" dirty="0"/>
                        <a:t>Classic Article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086666"/>
                  </a:ext>
                </a:extLst>
              </a:tr>
              <a:tr h="241402">
                <a:tc>
                  <a:txBody>
                    <a:bodyPr/>
                    <a:lstStyle/>
                    <a:p>
                      <a:r>
                        <a:rPr lang="en-US" sz="900" dirty="0"/>
                        <a:t>Shared Channel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707485"/>
                  </a:ext>
                </a:extLst>
              </a:tr>
              <a:tr h="241402">
                <a:tc>
                  <a:txBody>
                    <a:bodyPr/>
                    <a:lstStyle/>
                    <a:p>
                      <a:r>
                        <a:rPr lang="en-US" sz="900" dirty="0"/>
                        <a:t>Shared Article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39150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3026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D051787A-CC15-DF47-A0B8-AF30D853E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20" y="1590148"/>
            <a:ext cx="3332376" cy="1009650"/>
          </a:xfrm>
        </p:spPr>
        <p:txBody>
          <a:bodyPr>
            <a:normAutofit/>
          </a:bodyPr>
          <a:lstStyle/>
          <a:p>
            <a:r>
              <a:rPr lang="en-US" sz="3200" dirty="0"/>
              <a:t>Superhero</a:t>
            </a:r>
            <a:endParaRPr lang="en-US" sz="1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32372-37F4-438F-81D1-D5D2C246420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2611" y="2409696"/>
            <a:ext cx="3160680" cy="367167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chemeClr val="bg2"/>
                </a:solidFill>
              </a:rPr>
              <a:t>Highlights: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2"/>
                </a:solidFill>
              </a:rPr>
              <a:t>Fully Responsive with a unique layout for every major breakpoint!</a:t>
            </a:r>
            <a:endParaRPr lang="en-US" sz="1200" dirty="0">
              <a:solidFill>
                <a:schemeClr val="bg2"/>
              </a:solidFill>
              <a:cs typeface="Calibri" panose="020F0502020204030204"/>
            </a:endParaRPr>
          </a:p>
          <a:p>
            <a:pPr lvl="1" indent="-285750"/>
            <a:r>
              <a:rPr lang="en-US" sz="1200" dirty="0">
                <a:solidFill>
                  <a:schemeClr val="bg2"/>
                </a:solidFill>
              </a:rPr>
              <a:t>Full width span</a:t>
            </a:r>
          </a:p>
          <a:p>
            <a:pPr lvl="1" indent="-285750"/>
            <a:r>
              <a:rPr lang="en-US" sz="1200" dirty="0">
                <a:solidFill>
                  <a:schemeClr val="bg2"/>
                </a:solidFill>
              </a:rPr>
              <a:t>Available to all devices</a:t>
            </a:r>
          </a:p>
          <a:p>
            <a:pPr lvl="1" indent="-285750"/>
            <a:r>
              <a:rPr lang="en-US" sz="1200" dirty="0">
                <a:solidFill>
                  <a:schemeClr val="bg2"/>
                </a:solidFill>
              </a:rPr>
              <a:t>250 px max height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2"/>
                </a:solidFill>
              </a:rPr>
              <a:t>Before: 300 px height with frequency cap and page type limitations. With move to Shared Template and shorter height, Superhero has more opportunities.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4FA2C9-9BBD-474D-8A9F-6995CBDA959E}"/>
              </a:ext>
            </a:extLst>
          </p:cNvPr>
          <p:cNvSpPr txBox="1"/>
          <p:nvPr/>
        </p:nvSpPr>
        <p:spPr>
          <a:xfrm>
            <a:off x="0" y="6488668"/>
            <a:ext cx="2570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INTERNAL USE ONLY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B801D26-845D-DF42-B2EA-87CBB1E33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584" y="5977520"/>
            <a:ext cx="1037550" cy="9043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BE9830-75F7-7E4A-A408-CC8EB5D05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8664" y="6034736"/>
            <a:ext cx="620462" cy="8470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3836D4E-5F66-0A40-A862-5E9EC52124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3725" y="6136566"/>
            <a:ext cx="487906" cy="7214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72D248-5FED-114E-9347-0742B0530669}"/>
              </a:ext>
            </a:extLst>
          </p:cNvPr>
          <p:cNvSpPr txBox="1"/>
          <p:nvPr/>
        </p:nvSpPr>
        <p:spPr>
          <a:xfrm>
            <a:off x="7496584" y="5046029"/>
            <a:ext cx="4550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Link to demo page on classic article:</a:t>
            </a:r>
          </a:p>
          <a:p>
            <a:r>
              <a:rPr lang="en-US" sz="800" dirty="0">
                <a:solidFill>
                  <a:srgbClr val="3838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u="sng" dirty="0">
                <a:hlinkClick r:id="rId6" tooltip="https://www.nhregister.com/news/article/Governor-says-anyone-traveling-to-Florida-from-15152148.php?demo=SuperheroVideoEmbed"/>
              </a:rPr>
              <a:t>https://www.nhregister.com/news/article/Governor-says-anyone-traveling-to-Florida-from-15152148.php?demo=SuperheroVideoEmbed</a:t>
            </a:r>
            <a:endParaRPr lang="en-US" sz="1000" u="sng" dirty="0"/>
          </a:p>
          <a:p>
            <a:r>
              <a:rPr lang="en-US" sz="1000" dirty="0">
                <a:solidFill>
                  <a:schemeClr val="bg1"/>
                </a:solidFill>
              </a:rPr>
              <a:t>Link to demo page on shared article:</a:t>
            </a:r>
          </a:p>
          <a:p>
            <a:r>
              <a:rPr lang="en-US" sz="1000" dirty="0">
                <a:hlinkClick r:id="rId7"/>
              </a:rPr>
              <a:t>https://www.timesunion.com/business/article/Masks-become-standard-fare-for-air-travel-15245712.php?demo=SuperheroVideoEmbed</a:t>
            </a:r>
            <a:endParaRPr lang="en-US" sz="1000" dirty="0"/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99C56CAD-6672-6744-870F-4D821DA1D5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90521"/>
              </p:ext>
            </p:extLst>
          </p:nvPr>
        </p:nvGraphicFramePr>
        <p:xfrm>
          <a:off x="145026" y="4763027"/>
          <a:ext cx="2102873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1686">
                  <a:extLst>
                    <a:ext uri="{9D8B030D-6E8A-4147-A177-3AD203B41FA5}">
                      <a16:colId xmlns:a16="http://schemas.microsoft.com/office/drawing/2014/main" val="4253123987"/>
                    </a:ext>
                  </a:extLst>
                </a:gridCol>
                <a:gridCol w="368298">
                  <a:extLst>
                    <a:ext uri="{9D8B030D-6E8A-4147-A177-3AD203B41FA5}">
                      <a16:colId xmlns:a16="http://schemas.microsoft.com/office/drawing/2014/main" val="3886984170"/>
                    </a:ext>
                  </a:extLst>
                </a:gridCol>
                <a:gridCol w="368298">
                  <a:extLst>
                    <a:ext uri="{9D8B030D-6E8A-4147-A177-3AD203B41FA5}">
                      <a16:colId xmlns:a16="http://schemas.microsoft.com/office/drawing/2014/main" val="2489938794"/>
                    </a:ext>
                  </a:extLst>
                </a:gridCol>
                <a:gridCol w="344591">
                  <a:extLst>
                    <a:ext uri="{9D8B030D-6E8A-4147-A177-3AD203B41FA5}">
                      <a16:colId xmlns:a16="http://schemas.microsoft.com/office/drawing/2014/main" val="3586298548"/>
                    </a:ext>
                  </a:extLst>
                </a:gridCol>
              </a:tblGrid>
              <a:tr h="214579">
                <a:tc>
                  <a:txBody>
                    <a:bodyPr/>
                    <a:lstStyle/>
                    <a:p>
                      <a:r>
                        <a:rPr lang="en-US" sz="1100" dirty="0"/>
                        <a:t>PAGE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🖥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🀫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📱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1606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900" dirty="0"/>
                        <a:t>Classic Channel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227946"/>
                  </a:ext>
                </a:extLst>
              </a:tr>
              <a:tr h="241402">
                <a:tc>
                  <a:txBody>
                    <a:bodyPr/>
                    <a:lstStyle/>
                    <a:p>
                      <a:r>
                        <a:rPr lang="en-US" sz="900" dirty="0"/>
                        <a:t>Classic Article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086666"/>
                  </a:ext>
                </a:extLst>
              </a:tr>
              <a:tr h="241402">
                <a:tc>
                  <a:txBody>
                    <a:bodyPr/>
                    <a:lstStyle/>
                    <a:p>
                      <a:r>
                        <a:rPr lang="en-US" sz="900" dirty="0"/>
                        <a:t>Shared Channel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707485"/>
                  </a:ext>
                </a:extLst>
              </a:tr>
              <a:tr h="241402">
                <a:tc>
                  <a:txBody>
                    <a:bodyPr/>
                    <a:lstStyle/>
                    <a:p>
                      <a:r>
                        <a:rPr lang="en-US" sz="900" dirty="0"/>
                        <a:t>Shared Article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3915059"/>
                  </a:ext>
                </a:extLst>
              </a:tr>
            </a:tbl>
          </a:graphicData>
        </a:graphic>
      </p:graphicFrame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438853C-6D00-9D4C-B7A6-9DBB3D22A0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9351" y="164381"/>
            <a:ext cx="8065323" cy="3871355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C6DA937-8AAC-3B49-AB1F-FC5490D99E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7822" y="2713209"/>
            <a:ext cx="2064674" cy="3671679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  <p:pic>
        <p:nvPicPr>
          <p:cNvPr id="9" name="Picture 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B976B22-2B54-3D4F-BBEF-308E1877A0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20966" y="2718312"/>
            <a:ext cx="4693423" cy="2252843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049325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CF9BB-8A41-4B48-BBFB-FF66B927A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12570"/>
            <a:ext cx="3332376" cy="1009650"/>
          </a:xfrm>
        </p:spPr>
        <p:txBody>
          <a:bodyPr/>
          <a:lstStyle/>
          <a:p>
            <a:r>
              <a:rPr lang="en-US" dirty="0"/>
              <a:t>Premier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1F7F567-F0E6-2043-BD8D-B97290CF136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775586" y="1890587"/>
            <a:ext cx="7578213" cy="42863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b="1" dirty="0"/>
              <a:t>Highlights:</a:t>
            </a:r>
            <a:endParaRPr lang="en-US" sz="1600" b="1" dirty="0"/>
          </a:p>
          <a:p>
            <a:pPr>
              <a:buFontTx/>
              <a:buChar char="-"/>
            </a:pPr>
            <a:r>
              <a:rPr lang="en-US" sz="1600" dirty="0"/>
              <a:t>First placement on the site</a:t>
            </a:r>
          </a:p>
          <a:p>
            <a:pPr>
              <a:buFontTx/>
              <a:buChar char="-"/>
            </a:pPr>
            <a:r>
              <a:rPr lang="en-US" sz="1600" dirty="0"/>
              <a:t>100% width</a:t>
            </a:r>
            <a:endParaRPr lang="en-US" sz="1600" dirty="0">
              <a:solidFill>
                <a:schemeClr val="bg2"/>
              </a:solidFill>
            </a:endParaRPr>
          </a:p>
          <a:p>
            <a:pPr>
              <a:buFontTx/>
              <a:buChar char="-"/>
            </a:pPr>
            <a:r>
              <a:rPr lang="en-US" sz="1600" dirty="0"/>
              <a:t>Video capabilities</a:t>
            </a:r>
          </a:p>
          <a:p>
            <a:pPr>
              <a:buFontTx/>
              <a:buChar char="-"/>
            </a:pPr>
            <a:r>
              <a:rPr lang="en-US" sz="1600" dirty="0"/>
              <a:t>Ability to promote social channels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683A7-9FC8-3146-A45D-13FEAFBF3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14E72-0683-0847-9252-7B64CC4AF0CC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FA27153-255A-2348-AC75-2FB268AE53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735106"/>
              </p:ext>
            </p:extLst>
          </p:nvPr>
        </p:nvGraphicFramePr>
        <p:xfrm>
          <a:off x="145026" y="4763027"/>
          <a:ext cx="2102873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1686">
                  <a:extLst>
                    <a:ext uri="{9D8B030D-6E8A-4147-A177-3AD203B41FA5}">
                      <a16:colId xmlns:a16="http://schemas.microsoft.com/office/drawing/2014/main" val="4253123987"/>
                    </a:ext>
                  </a:extLst>
                </a:gridCol>
                <a:gridCol w="368298">
                  <a:extLst>
                    <a:ext uri="{9D8B030D-6E8A-4147-A177-3AD203B41FA5}">
                      <a16:colId xmlns:a16="http://schemas.microsoft.com/office/drawing/2014/main" val="3886984170"/>
                    </a:ext>
                  </a:extLst>
                </a:gridCol>
                <a:gridCol w="368298">
                  <a:extLst>
                    <a:ext uri="{9D8B030D-6E8A-4147-A177-3AD203B41FA5}">
                      <a16:colId xmlns:a16="http://schemas.microsoft.com/office/drawing/2014/main" val="2489938794"/>
                    </a:ext>
                  </a:extLst>
                </a:gridCol>
                <a:gridCol w="344591">
                  <a:extLst>
                    <a:ext uri="{9D8B030D-6E8A-4147-A177-3AD203B41FA5}">
                      <a16:colId xmlns:a16="http://schemas.microsoft.com/office/drawing/2014/main" val="3586298548"/>
                    </a:ext>
                  </a:extLst>
                </a:gridCol>
              </a:tblGrid>
              <a:tr h="214579">
                <a:tc>
                  <a:txBody>
                    <a:bodyPr/>
                    <a:lstStyle/>
                    <a:p>
                      <a:r>
                        <a:rPr lang="en-US" sz="1100" dirty="0"/>
                        <a:t>PAGE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🖥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🀫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📱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1606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900" dirty="0"/>
                        <a:t>Classic Channel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227946"/>
                  </a:ext>
                </a:extLst>
              </a:tr>
              <a:tr h="241402">
                <a:tc>
                  <a:txBody>
                    <a:bodyPr/>
                    <a:lstStyle/>
                    <a:p>
                      <a:r>
                        <a:rPr lang="en-US" sz="900" dirty="0"/>
                        <a:t>Classic Article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086666"/>
                  </a:ext>
                </a:extLst>
              </a:tr>
              <a:tr h="241402">
                <a:tc>
                  <a:txBody>
                    <a:bodyPr/>
                    <a:lstStyle/>
                    <a:p>
                      <a:r>
                        <a:rPr lang="en-US" sz="900" dirty="0"/>
                        <a:t>Shared Channel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707485"/>
                  </a:ext>
                </a:extLst>
              </a:tr>
              <a:tr h="241402">
                <a:tc>
                  <a:txBody>
                    <a:bodyPr/>
                    <a:lstStyle/>
                    <a:p>
                      <a:r>
                        <a:rPr lang="en-US" sz="900" dirty="0"/>
                        <a:t>Shared Article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391505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9241898-D550-8A42-A32D-EC5DF2DF105C}"/>
              </a:ext>
            </a:extLst>
          </p:cNvPr>
          <p:cNvSpPr txBox="1"/>
          <p:nvPr/>
        </p:nvSpPr>
        <p:spPr>
          <a:xfrm>
            <a:off x="4721629" y="5889617"/>
            <a:ext cx="6849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Link to demo: </a:t>
            </a:r>
            <a:r>
              <a:rPr lang="en-US" sz="1400" dirty="0">
                <a:hlinkClick r:id="rId3"/>
              </a:rPr>
              <a:t>https://www.nhregister.com/sports/article/Four-returning-first-team-All-Americans-headline-15333995.php?demo=Premier</a:t>
            </a:r>
            <a:endParaRPr lang="en-US" sz="1400" dirty="0"/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B18CE0A3-46C4-7B4C-AD4E-626111BAB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0616" y="1014984"/>
            <a:ext cx="8276358" cy="39726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4350BE3-7EE1-6845-A627-D42C9E8A4140}"/>
              </a:ext>
            </a:extLst>
          </p:cNvPr>
          <p:cNvSpPr/>
          <p:nvPr/>
        </p:nvSpPr>
        <p:spPr>
          <a:xfrm>
            <a:off x="0" y="2658750"/>
            <a:ext cx="333237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Highlights:</a:t>
            </a:r>
          </a:p>
          <a:p>
            <a:pPr>
              <a:buFontTx/>
              <a:buChar char="-"/>
            </a:pPr>
            <a:r>
              <a:rPr lang="en-US" dirty="0"/>
              <a:t>First placement on the site</a:t>
            </a:r>
          </a:p>
          <a:p>
            <a:pPr>
              <a:buFontTx/>
              <a:buChar char="-"/>
            </a:pPr>
            <a:r>
              <a:rPr lang="en-US" dirty="0"/>
              <a:t>100% width</a:t>
            </a:r>
            <a:endParaRPr lang="en-US" dirty="0">
              <a:solidFill>
                <a:schemeClr val="bg2"/>
              </a:solidFill>
            </a:endParaRPr>
          </a:p>
          <a:p>
            <a:pPr>
              <a:buFontTx/>
              <a:buChar char="-"/>
            </a:pPr>
            <a:r>
              <a:rPr lang="en-US" dirty="0"/>
              <a:t>Video capabilities</a:t>
            </a:r>
          </a:p>
          <a:p>
            <a:pPr>
              <a:buFontTx/>
              <a:buChar char="-"/>
            </a:pPr>
            <a:r>
              <a:rPr lang="en-US" dirty="0"/>
              <a:t>Ability to promote social channels</a:t>
            </a:r>
          </a:p>
        </p:txBody>
      </p:sp>
    </p:spTree>
    <p:extLst>
      <p:ext uri="{BB962C8B-B14F-4D97-AF65-F5344CB8AC3E}">
        <p14:creationId xmlns:p14="http://schemas.microsoft.com/office/powerpoint/2010/main" val="3522194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>
            <a:extLst>
              <a:ext uri="{FF2B5EF4-FFF2-40B4-BE49-F238E27FC236}">
                <a16:creationId xmlns:a16="http://schemas.microsoft.com/office/drawing/2014/main" id="{02DB14F2-0CE1-CE48-B1C2-74772E51D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15" y="1509125"/>
            <a:ext cx="3332376" cy="100965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Crown</a:t>
            </a:r>
            <a:br>
              <a:rPr lang="en-US" sz="3200" dirty="0"/>
            </a:br>
            <a:r>
              <a:rPr lang="en-US" sz="3200" dirty="0"/>
              <a:t>(Wallpaper replacement)</a:t>
            </a:r>
            <a:endParaRPr lang="en-US" sz="15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62410D9-9767-1F4C-921F-F3092664C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15" y="2599798"/>
            <a:ext cx="3980804" cy="23190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b="1" dirty="0"/>
              <a:t>Highlights:</a:t>
            </a:r>
            <a:endParaRPr lang="en-US" sz="1600" b="1" dirty="0"/>
          </a:p>
          <a:p>
            <a:pPr>
              <a:buFontTx/>
              <a:buChar char="-"/>
            </a:pPr>
            <a:r>
              <a:rPr lang="en-US" sz="1600" dirty="0"/>
              <a:t>High-impact top of the page spread </a:t>
            </a:r>
          </a:p>
          <a:p>
            <a:pPr>
              <a:buFontTx/>
              <a:buChar char="-"/>
            </a:pPr>
            <a:r>
              <a:rPr lang="en-US" sz="1600" dirty="0"/>
              <a:t>400 px max height on Desktop</a:t>
            </a:r>
          </a:p>
          <a:p>
            <a:pPr>
              <a:buFontTx/>
              <a:buChar char="-"/>
            </a:pPr>
            <a:r>
              <a:rPr lang="en-US" sz="1600" dirty="0"/>
              <a:t>300 px max height on Mobile</a:t>
            </a:r>
          </a:p>
          <a:p>
            <a:pPr>
              <a:buFontTx/>
              <a:buChar char="-"/>
            </a:pPr>
            <a:r>
              <a:rPr lang="en-US" sz="1600" dirty="0"/>
              <a:t>New: Supported on all devices! </a:t>
            </a:r>
          </a:p>
          <a:p>
            <a:pPr>
              <a:buFontTx/>
              <a:buChar char="-"/>
            </a:pPr>
            <a:r>
              <a:rPr lang="en-US" sz="1600" dirty="0"/>
              <a:t>Static only</a:t>
            </a:r>
          </a:p>
          <a:p>
            <a:pPr marL="0" indent="0">
              <a:buNone/>
            </a:pPr>
            <a:endParaRPr lang="en-US" sz="1600" dirty="0">
              <a:solidFill>
                <a:schemeClr val="bg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53C242-AC00-2B48-99B9-504A383BF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499" y="357613"/>
            <a:ext cx="7549398" cy="45205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4F49CB-FA64-6B47-9699-D94946AA7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934" y="2281328"/>
            <a:ext cx="2710132" cy="4257584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9B5EB19-C8DE-9C46-A7C3-C302EFB602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020379"/>
              </p:ext>
            </p:extLst>
          </p:nvPr>
        </p:nvGraphicFramePr>
        <p:xfrm>
          <a:off x="145026" y="4763027"/>
          <a:ext cx="2102873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1686">
                  <a:extLst>
                    <a:ext uri="{9D8B030D-6E8A-4147-A177-3AD203B41FA5}">
                      <a16:colId xmlns:a16="http://schemas.microsoft.com/office/drawing/2014/main" val="4253123987"/>
                    </a:ext>
                  </a:extLst>
                </a:gridCol>
                <a:gridCol w="368298">
                  <a:extLst>
                    <a:ext uri="{9D8B030D-6E8A-4147-A177-3AD203B41FA5}">
                      <a16:colId xmlns:a16="http://schemas.microsoft.com/office/drawing/2014/main" val="3886984170"/>
                    </a:ext>
                  </a:extLst>
                </a:gridCol>
                <a:gridCol w="368298">
                  <a:extLst>
                    <a:ext uri="{9D8B030D-6E8A-4147-A177-3AD203B41FA5}">
                      <a16:colId xmlns:a16="http://schemas.microsoft.com/office/drawing/2014/main" val="2489938794"/>
                    </a:ext>
                  </a:extLst>
                </a:gridCol>
                <a:gridCol w="344591">
                  <a:extLst>
                    <a:ext uri="{9D8B030D-6E8A-4147-A177-3AD203B41FA5}">
                      <a16:colId xmlns:a16="http://schemas.microsoft.com/office/drawing/2014/main" val="3586298548"/>
                    </a:ext>
                  </a:extLst>
                </a:gridCol>
              </a:tblGrid>
              <a:tr h="214579">
                <a:tc>
                  <a:txBody>
                    <a:bodyPr/>
                    <a:lstStyle/>
                    <a:p>
                      <a:r>
                        <a:rPr lang="en-US" sz="1100" dirty="0"/>
                        <a:t>PAGE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🖥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🀫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📱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1606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900" dirty="0"/>
                        <a:t>Classic Channel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227946"/>
                  </a:ext>
                </a:extLst>
              </a:tr>
              <a:tr h="241402">
                <a:tc>
                  <a:txBody>
                    <a:bodyPr/>
                    <a:lstStyle/>
                    <a:p>
                      <a:r>
                        <a:rPr lang="en-US" sz="900" dirty="0"/>
                        <a:t>Classic Article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086666"/>
                  </a:ext>
                </a:extLst>
              </a:tr>
              <a:tr h="241402">
                <a:tc>
                  <a:txBody>
                    <a:bodyPr/>
                    <a:lstStyle/>
                    <a:p>
                      <a:r>
                        <a:rPr lang="en-US" sz="900" dirty="0"/>
                        <a:t>Shared Channel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707485"/>
                  </a:ext>
                </a:extLst>
              </a:tr>
              <a:tr h="241402">
                <a:tc>
                  <a:txBody>
                    <a:bodyPr/>
                    <a:lstStyle/>
                    <a:p>
                      <a:r>
                        <a:rPr lang="en-US" sz="900" dirty="0"/>
                        <a:t>Shared Article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3915059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617B8C70-1A7F-AA4D-8D86-BFC6D9A7B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6584" y="5977520"/>
            <a:ext cx="1037550" cy="9043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91E09F-153F-3141-BBB6-5929A7CAB0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8664" y="6034736"/>
            <a:ext cx="620462" cy="8470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D28217-6EA4-C248-976A-AA58488312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3725" y="6136566"/>
            <a:ext cx="487906" cy="72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26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41AD2D-C0E4-404D-AB38-BB0444654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965" y="318722"/>
            <a:ext cx="8273973" cy="4444305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D051787A-CC15-DF47-A0B8-AF30D853E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63" y="1085323"/>
            <a:ext cx="3332376" cy="1009650"/>
          </a:xfrm>
        </p:spPr>
        <p:txBody>
          <a:bodyPr>
            <a:normAutofit/>
          </a:bodyPr>
          <a:lstStyle/>
          <a:p>
            <a:r>
              <a:rPr lang="en-US" sz="3200" dirty="0"/>
              <a:t>Super Crown</a:t>
            </a:r>
            <a:endParaRPr lang="en-US" sz="1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32372-37F4-438F-81D1-D5D2C2464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94973"/>
            <a:ext cx="3332376" cy="266805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bg2"/>
                </a:solidFill>
              </a:rPr>
              <a:t>Highlights:</a:t>
            </a:r>
            <a:endParaRPr lang="en-US" sz="1600" b="1" dirty="0">
              <a:solidFill>
                <a:schemeClr val="bg2"/>
              </a:solidFill>
            </a:endParaRPr>
          </a:p>
          <a:p>
            <a:pPr>
              <a:buFontTx/>
              <a:buChar char="-"/>
            </a:pPr>
            <a:r>
              <a:rPr lang="en-US" sz="1600" dirty="0">
                <a:solidFill>
                  <a:schemeClr val="bg2"/>
                </a:solidFill>
              </a:rPr>
              <a:t>Highest impact top of the page spread</a:t>
            </a:r>
          </a:p>
          <a:p>
            <a:pPr>
              <a:buFontTx/>
              <a:buChar char="-"/>
            </a:pPr>
            <a:r>
              <a:rPr lang="en-US" sz="1600" dirty="0">
                <a:solidFill>
                  <a:schemeClr val="bg2"/>
                </a:solidFill>
              </a:rPr>
              <a:t>600 px max height on desktop</a:t>
            </a:r>
          </a:p>
          <a:p>
            <a:pPr>
              <a:buFontTx/>
              <a:buChar char="-"/>
            </a:pPr>
            <a:r>
              <a:rPr lang="en-US" sz="1600" dirty="0">
                <a:solidFill>
                  <a:schemeClr val="bg2"/>
                </a:solidFill>
              </a:rPr>
              <a:t>300 px max height on mobile</a:t>
            </a:r>
          </a:p>
          <a:p>
            <a:pPr>
              <a:buFontTx/>
              <a:buChar char="-"/>
            </a:pPr>
            <a:r>
              <a:rPr lang="en-US" sz="1600" dirty="0">
                <a:solidFill>
                  <a:schemeClr val="bg2"/>
                </a:solidFill>
              </a:rPr>
              <a:t>New: Supported on all devices!</a:t>
            </a:r>
          </a:p>
          <a:p>
            <a:pPr>
              <a:buFontTx/>
              <a:buChar char="-"/>
            </a:pPr>
            <a:r>
              <a:rPr lang="en-US" sz="1600" dirty="0">
                <a:solidFill>
                  <a:schemeClr val="bg2"/>
                </a:solidFill>
              </a:rPr>
              <a:t>Min spend recommended</a:t>
            </a:r>
          </a:p>
          <a:p>
            <a:pPr>
              <a:buFontTx/>
              <a:buChar char="-"/>
            </a:pPr>
            <a:r>
              <a:rPr lang="en-US" sz="1600" dirty="0">
                <a:solidFill>
                  <a:schemeClr val="bg2"/>
                </a:solidFill>
              </a:rPr>
              <a:t>Static only </a:t>
            </a:r>
          </a:p>
          <a:p>
            <a:pPr marL="0" indent="0">
              <a:buNone/>
            </a:pPr>
            <a:endParaRPr lang="en-US" sz="1600" dirty="0">
              <a:solidFill>
                <a:schemeClr val="bg2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B801D26-845D-DF42-B2EA-87CBB1E336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6584" y="5977520"/>
            <a:ext cx="1037550" cy="9043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BE9830-75F7-7E4A-A408-CC8EB5D05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8664" y="6034736"/>
            <a:ext cx="620462" cy="8470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3836D4E-5F66-0A40-A862-5E9EC52124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3725" y="6136566"/>
            <a:ext cx="487906" cy="721434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8B5400D-3909-9740-A914-48D03A993A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898975"/>
              </p:ext>
            </p:extLst>
          </p:nvPr>
        </p:nvGraphicFramePr>
        <p:xfrm>
          <a:off x="145026" y="4763027"/>
          <a:ext cx="2102873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1686">
                  <a:extLst>
                    <a:ext uri="{9D8B030D-6E8A-4147-A177-3AD203B41FA5}">
                      <a16:colId xmlns:a16="http://schemas.microsoft.com/office/drawing/2014/main" val="4253123987"/>
                    </a:ext>
                  </a:extLst>
                </a:gridCol>
                <a:gridCol w="368298">
                  <a:extLst>
                    <a:ext uri="{9D8B030D-6E8A-4147-A177-3AD203B41FA5}">
                      <a16:colId xmlns:a16="http://schemas.microsoft.com/office/drawing/2014/main" val="3886984170"/>
                    </a:ext>
                  </a:extLst>
                </a:gridCol>
                <a:gridCol w="368298">
                  <a:extLst>
                    <a:ext uri="{9D8B030D-6E8A-4147-A177-3AD203B41FA5}">
                      <a16:colId xmlns:a16="http://schemas.microsoft.com/office/drawing/2014/main" val="2489938794"/>
                    </a:ext>
                  </a:extLst>
                </a:gridCol>
                <a:gridCol w="344591">
                  <a:extLst>
                    <a:ext uri="{9D8B030D-6E8A-4147-A177-3AD203B41FA5}">
                      <a16:colId xmlns:a16="http://schemas.microsoft.com/office/drawing/2014/main" val="3586298548"/>
                    </a:ext>
                  </a:extLst>
                </a:gridCol>
              </a:tblGrid>
              <a:tr h="214579">
                <a:tc>
                  <a:txBody>
                    <a:bodyPr/>
                    <a:lstStyle/>
                    <a:p>
                      <a:r>
                        <a:rPr lang="en-US" sz="1100" dirty="0"/>
                        <a:t>PAGE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🖥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🀫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📱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1606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900" dirty="0"/>
                        <a:t>Classic Channel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227946"/>
                  </a:ext>
                </a:extLst>
              </a:tr>
              <a:tr h="241402">
                <a:tc>
                  <a:txBody>
                    <a:bodyPr/>
                    <a:lstStyle/>
                    <a:p>
                      <a:r>
                        <a:rPr lang="en-US" sz="900" dirty="0"/>
                        <a:t>Classic Article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086666"/>
                  </a:ext>
                </a:extLst>
              </a:tr>
              <a:tr h="241402">
                <a:tc>
                  <a:txBody>
                    <a:bodyPr/>
                    <a:lstStyle/>
                    <a:p>
                      <a:r>
                        <a:rPr lang="en-US" sz="900" dirty="0"/>
                        <a:t>Shared Channel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707485"/>
                  </a:ext>
                </a:extLst>
              </a:tr>
              <a:tr h="241402">
                <a:tc>
                  <a:txBody>
                    <a:bodyPr/>
                    <a:lstStyle/>
                    <a:p>
                      <a:r>
                        <a:rPr lang="en-US" sz="900" dirty="0"/>
                        <a:t>Shared Article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3915059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CC67ACB7-F783-AD4F-905A-F20D2F31AD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5343" y="2341177"/>
            <a:ext cx="2570672" cy="419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623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8FF34-A456-DF45-97FE-6CCE91EFC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14E72-0683-0847-9252-7B64CC4AF0CC}" type="slidenum">
              <a:rPr lang="en-US" smtClean="0"/>
              <a:t>16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A59DFB4-7461-0A4D-8AD1-BE9F68791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Rich Media Specs and Naming Conventions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2DC5B3-A31D-0A41-A7C9-C18E0C09EC30}"/>
              </a:ext>
            </a:extLst>
          </p:cNvPr>
          <p:cNvSpPr txBox="1"/>
          <p:nvPr/>
        </p:nvSpPr>
        <p:spPr>
          <a:xfrm>
            <a:off x="3678538" y="2393140"/>
            <a:ext cx="46730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https://bit.ly/HNP_RichMedia_Specs_FINAL</a:t>
            </a:r>
            <a:endParaRPr lang="en-US" dirty="0"/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1BD392-89AE-7749-BD16-17738E044FDF}"/>
              </a:ext>
            </a:extLst>
          </p:cNvPr>
          <p:cNvSpPr txBox="1"/>
          <p:nvPr/>
        </p:nvSpPr>
        <p:spPr>
          <a:xfrm>
            <a:off x="3915783" y="3922535"/>
            <a:ext cx="419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hlinkClick r:id="rId3"/>
              </a:rPr>
              <a:t>http://bit.ly/Celtra_CreativeNameGuide</a:t>
            </a:r>
            <a:r>
              <a:rPr lang="en-US" u="sng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979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5953FB-F5C8-514A-8103-1AE6D0E29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14E72-0683-0847-9252-7B64CC4AF0CC}" type="slidenum">
              <a:rPr lang="en-US" smtClean="0"/>
              <a:t>17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C6214F-CE74-FB44-80A4-2AD0B2A64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682" y="101851"/>
            <a:ext cx="10515600" cy="1325563"/>
          </a:xfrm>
        </p:spPr>
        <p:txBody>
          <a:bodyPr/>
          <a:lstStyle/>
          <a:p>
            <a:r>
              <a:rPr lang="en-US" dirty="0"/>
              <a:t>Building: Best Practice and Guidelines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0F40E3-9377-E047-89C3-DB44D84C32AB}"/>
              </a:ext>
            </a:extLst>
          </p:cNvPr>
          <p:cNvSpPr txBox="1"/>
          <p:nvPr/>
        </p:nvSpPr>
        <p:spPr>
          <a:xfrm>
            <a:off x="2076227" y="1427414"/>
            <a:ext cx="8358691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Within </a:t>
            </a:r>
            <a:r>
              <a:rPr lang="en-US" b="1" dirty="0" err="1"/>
              <a:t>Celtra</a:t>
            </a:r>
            <a:r>
              <a:rPr lang="en-US" b="1" dirty="0"/>
              <a:t>, please adhere to following page weight guidelines (updated November 2020):</a:t>
            </a:r>
          </a:p>
          <a:p>
            <a:r>
              <a:rPr lang="en-US" sz="1400" dirty="0"/>
              <a:t>You may have noticed a change in how page weight variants are displayed within </a:t>
            </a:r>
            <a:r>
              <a:rPr lang="en-US" sz="1400" dirty="0" err="1"/>
              <a:t>Celtra</a:t>
            </a:r>
            <a:r>
              <a:rPr lang="en-US" sz="1400" dirty="0"/>
              <a:t>. The new table is much easier to read and will show the “Estimated Initial Weight” AND “Estimated Full Weight”.  Prior to Google Chrome </a:t>
            </a:r>
            <a:r>
              <a:rPr lang="en-US" sz="1400" u="sng" dirty="0">
                <a:hlinkClick r:id="rId2" tooltip="https://www.chromestatus.com/feature/4800491902992384"/>
              </a:rPr>
              <a:t>Heavy Ad Intervention</a:t>
            </a:r>
            <a:r>
              <a:rPr lang="en-US" sz="1400" dirty="0"/>
              <a:t> , </a:t>
            </a:r>
            <a:r>
              <a:rPr lang="en-US" sz="1400" dirty="0" err="1"/>
              <a:t>Celtra</a:t>
            </a:r>
            <a:r>
              <a:rPr lang="en-US" sz="1400" dirty="0"/>
              <a:t> had recommended &lt;350 KB on Desktop and &lt;200 KB on Mobile.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The </a:t>
            </a:r>
            <a:r>
              <a:rPr lang="en-US" sz="1400" b="1" dirty="0"/>
              <a:t>NEW</a:t>
            </a:r>
            <a:r>
              <a:rPr lang="en-US" sz="1400" dirty="0"/>
              <a:t> guidelines for page variants to be followed immediately is: Estimated Initial Weight should be </a:t>
            </a:r>
            <a:r>
              <a:rPr lang="en-US" b="1" dirty="0"/>
              <a:t>&lt; 4MB for all devices.</a:t>
            </a:r>
            <a:endParaRPr lang="en-US" dirty="0"/>
          </a:p>
          <a:p>
            <a:r>
              <a:rPr lang="en-US" sz="1400" b="1" dirty="0"/>
              <a:t> </a:t>
            </a:r>
            <a:endParaRPr lang="en-US" sz="1400" dirty="0"/>
          </a:p>
          <a:p>
            <a:r>
              <a:rPr lang="en-US" b="1" dirty="0"/>
              <a:t>If creative do not meet the following criteria, the ad will be blocked or unloaded from the site if the reader is using a Chrome.</a:t>
            </a:r>
            <a:endParaRPr lang="en-US" dirty="0"/>
          </a:p>
          <a:p>
            <a:r>
              <a:rPr lang="en-US" dirty="0"/>
              <a:t>·         Uses the main CPU thread for more than 60 sec in total</a:t>
            </a:r>
          </a:p>
          <a:p>
            <a:r>
              <a:rPr lang="en-US" dirty="0"/>
              <a:t>·         Uses the main CPU thread for more than 15 sec in any 30-sec window</a:t>
            </a:r>
          </a:p>
          <a:p>
            <a:r>
              <a:rPr lang="en-US" dirty="0"/>
              <a:t>·         Uses more than 4 MB of network bandwidth</a:t>
            </a:r>
          </a:p>
          <a:p>
            <a:r>
              <a:rPr lang="en-US" dirty="0"/>
              <a:t>Here is additional information on building recommendations for handing Chrome Ad Blocking: </a:t>
            </a:r>
            <a:r>
              <a:rPr lang="en-US" u="sng" dirty="0">
                <a:hlinkClick r:id="rId3" tooltip="https://urldefense.com/v3/__https://support.celtra.com/creative/builder/recommendations-for-chrome-heavy-ad-interventions__;!!Ivohdkk!zMzKQG0JZfD-FVp1R76p53DSBvWarx2YCgl23Y2jXMjDw90RgRDYByaDugM8SXs$"/>
              </a:rPr>
              <a:t>https://support.celtra.com/creative/builder/recommendations-for-chrome-heavy-ad-interventions</a:t>
            </a: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903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7DFAB-EC32-1F4C-9407-11D3B231F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14E72-0683-0847-9252-7B64CC4AF0CC}" type="slidenum">
              <a:rPr lang="en-US" smtClean="0"/>
              <a:t>18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289EA1-FA16-6B42-B199-C4BD355C3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IAB and Better Ads 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4BDF5-BEBF-9B44-A025-B8B32753862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882900" y="2141537"/>
            <a:ext cx="7772400" cy="1897063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hlinkClick r:id="rId2"/>
              </a:rPr>
              <a:t>IAB New Standard Ad Unit Portolio </a:t>
            </a:r>
            <a:endParaRPr lang="en-US" dirty="0"/>
          </a:p>
          <a:p>
            <a:r>
              <a:rPr lang="en-US" dirty="0">
                <a:hlinkClick r:id="rId3"/>
              </a:rPr>
              <a:t>IAB Fixed Sized Ad Specifications</a:t>
            </a:r>
            <a:endParaRPr lang="en-US" dirty="0"/>
          </a:p>
          <a:p>
            <a:r>
              <a:rPr lang="en-US" dirty="0">
                <a:hlinkClick r:id="rId4"/>
              </a:rPr>
              <a:t>https://www.betterads.org/standards/</a:t>
            </a:r>
            <a:endParaRPr lang="en-US" dirty="0"/>
          </a:p>
          <a:p>
            <a:r>
              <a:rPr lang="en-US" dirty="0">
                <a:hlinkClick r:id="rId5"/>
              </a:rPr>
              <a:t>Chrome Heavy Ad Intervention: https://www.chromestatus.com/feature/4800491902992384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4030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FAE94D-EFE9-7E45-B496-91A404309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14E72-0683-0847-9252-7B64CC4AF0CC}" type="slidenum">
              <a:rPr lang="en-US" smtClean="0"/>
              <a:t>19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6C37BC-5EA2-B843-81E2-A4B585B55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0" y="-157163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Pricing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E02A0-06C4-634C-9707-A2212B5872C2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850899" y="1404143"/>
            <a:ext cx="11105574" cy="5453857"/>
          </a:xfrm>
        </p:spPr>
        <p:txBody>
          <a:bodyPr>
            <a:normAutofit fontScale="85000" lnSpcReduction="20000"/>
          </a:bodyPr>
          <a:lstStyle/>
          <a:p>
            <a:r>
              <a:rPr lang="en-US" sz="2400" b="1" dirty="0"/>
              <a:t>Tier 1: Basic</a:t>
            </a:r>
          </a:p>
          <a:p>
            <a:pPr lvl="1"/>
            <a:r>
              <a:rPr lang="en-US" dirty="0"/>
              <a:t>Static Billboard</a:t>
            </a:r>
          </a:p>
          <a:p>
            <a:r>
              <a:rPr lang="en-US" sz="2400" b="1" dirty="0"/>
              <a:t>Tier 2: Rich Media Fixed</a:t>
            </a:r>
          </a:p>
          <a:p>
            <a:pPr lvl="1"/>
            <a:r>
              <a:rPr lang="en-US" dirty="0"/>
              <a:t>Billboard (Fixed Hero) with video</a:t>
            </a:r>
          </a:p>
          <a:p>
            <a:pPr lvl="1"/>
            <a:r>
              <a:rPr lang="en-US" dirty="0"/>
              <a:t>Cinema</a:t>
            </a:r>
          </a:p>
          <a:p>
            <a:pPr lvl="1"/>
            <a:r>
              <a:rPr lang="en-US" dirty="0" err="1"/>
              <a:t>Interscroller</a:t>
            </a:r>
            <a:r>
              <a:rPr lang="en-US" dirty="0"/>
              <a:t> (mobile article only)</a:t>
            </a:r>
          </a:p>
          <a:p>
            <a:pPr lvl="1"/>
            <a:r>
              <a:rPr lang="en-US" dirty="0"/>
              <a:t>Flipbook</a:t>
            </a:r>
          </a:p>
          <a:p>
            <a:r>
              <a:rPr lang="en-US" sz="2400" b="1" dirty="0"/>
              <a:t>Tier 3: Rich Media Plus (Responsive)</a:t>
            </a:r>
          </a:p>
          <a:p>
            <a:pPr lvl="1"/>
            <a:r>
              <a:rPr lang="en-US" dirty="0"/>
              <a:t>Superhero</a:t>
            </a:r>
          </a:p>
          <a:p>
            <a:pPr lvl="1"/>
            <a:r>
              <a:rPr lang="en-US" dirty="0"/>
              <a:t>Supreme</a:t>
            </a:r>
          </a:p>
          <a:p>
            <a:pPr lvl="1"/>
            <a:r>
              <a:rPr lang="en-US" dirty="0"/>
              <a:t>Crown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sz="3100" dirty="0"/>
              <a:t>Framework</a:t>
            </a:r>
          </a:p>
          <a:p>
            <a:pPr lvl="2"/>
            <a:r>
              <a:rPr lang="en-US" dirty="0"/>
              <a:t>Basic and Rich Media Fixed: $20 CPM</a:t>
            </a:r>
          </a:p>
          <a:p>
            <a:pPr lvl="2"/>
            <a:r>
              <a:rPr lang="en-US" dirty="0"/>
              <a:t>Rich Media+:  $22-25 CPM</a:t>
            </a:r>
          </a:p>
          <a:p>
            <a:pPr lvl="2"/>
            <a:r>
              <a:rPr lang="en-US" dirty="0"/>
              <a:t>Crown and Super Crown business rule: Only one rich media per page. Can be sold with </a:t>
            </a:r>
            <a:r>
              <a:rPr lang="en-US"/>
              <a:t>300x250 companion – SUPER CROWN MUST HAVE A CROWN TO DEFAULT TO AFTER INITIAL OPEN</a:t>
            </a:r>
            <a:endParaRPr lang="en-US" dirty="0"/>
          </a:p>
          <a:p>
            <a:pPr lvl="2"/>
            <a:r>
              <a:rPr lang="en-US" dirty="0"/>
              <a:t>Up to 10-15% discount given frequency/volume of campaign</a:t>
            </a:r>
          </a:p>
          <a:p>
            <a:pPr lvl="2"/>
            <a:r>
              <a:rPr lang="en-US" dirty="0"/>
              <a:t>Additional geo/audience targeting may increase base rich media price</a:t>
            </a:r>
          </a:p>
          <a:p>
            <a:pPr marL="914400" lvl="2" indent="0">
              <a:buNone/>
            </a:pPr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9F8EAD-618F-E443-8166-529EA87B2E60}"/>
              </a:ext>
            </a:extLst>
          </p:cNvPr>
          <p:cNvSpPr txBox="1"/>
          <p:nvPr/>
        </p:nvSpPr>
        <p:spPr>
          <a:xfrm>
            <a:off x="6489700" y="693222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Richer ads = richer experience and production </a:t>
            </a:r>
          </a:p>
        </p:txBody>
      </p:sp>
    </p:spTree>
    <p:extLst>
      <p:ext uri="{BB962C8B-B14F-4D97-AF65-F5344CB8AC3E}">
        <p14:creationId xmlns:p14="http://schemas.microsoft.com/office/powerpoint/2010/main" val="2522444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D051787A-CC15-DF47-A0B8-AF30D853E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60" y="1473891"/>
            <a:ext cx="3332376" cy="100965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Billboard with Video</a:t>
            </a:r>
            <a:br>
              <a:rPr lang="en-US" sz="3200" dirty="0"/>
            </a:br>
            <a:r>
              <a:rPr lang="en-US" sz="1500" dirty="0"/>
              <a:t>(Desktop and Tablet landscape)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CFA536-D419-42BC-9AA1-DBC73F85296E}"/>
              </a:ext>
            </a:extLst>
          </p:cNvPr>
          <p:cNvSpPr txBox="1"/>
          <p:nvPr/>
        </p:nvSpPr>
        <p:spPr>
          <a:xfrm>
            <a:off x="5316330" y="4923288"/>
            <a:ext cx="585746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ea typeface="+mn-lt"/>
                <a:cs typeface="+mn-lt"/>
              </a:rPr>
              <a:t>Link to live demo: </a:t>
            </a:r>
            <a:r>
              <a:rPr lang="en-US" u="sng" dirty="0">
                <a:hlinkClick r:id="rId3"/>
              </a:rPr>
              <a:t>www.timesunion.com?demo=BillboardWithVideo</a:t>
            </a:r>
            <a:endParaRPr lang="en-US" dirty="0"/>
          </a:p>
          <a:p>
            <a:r>
              <a:rPr lang="en-US" dirty="0">
                <a:solidFill>
                  <a:schemeClr val="accent1"/>
                </a:solidFill>
                <a:ea typeface="+mn-lt"/>
                <a:cs typeface="+mn-lt"/>
              </a:rPr>
              <a:t> </a:t>
            </a:r>
            <a:endParaRPr lang="en-US" dirty="0"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1D2B54-E6B7-884D-806F-384CFF43D6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026" y="0"/>
            <a:ext cx="1515346" cy="15153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3897DF-2472-0B4C-9B07-B37286B22E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5455" y="1011382"/>
            <a:ext cx="7335535" cy="373058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84FA2C9-9BBD-474D-8A9F-6995CBDA959E}"/>
              </a:ext>
            </a:extLst>
          </p:cNvPr>
          <p:cNvSpPr txBox="1"/>
          <p:nvPr/>
        </p:nvSpPr>
        <p:spPr>
          <a:xfrm>
            <a:off x="0" y="6488668"/>
            <a:ext cx="2570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INTERNAL USE ONLY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7539FAA8-8EE5-0E42-B42A-E795B84A4E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778917"/>
              </p:ext>
            </p:extLst>
          </p:nvPr>
        </p:nvGraphicFramePr>
        <p:xfrm>
          <a:off x="145026" y="4763027"/>
          <a:ext cx="2102873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1686">
                  <a:extLst>
                    <a:ext uri="{9D8B030D-6E8A-4147-A177-3AD203B41FA5}">
                      <a16:colId xmlns:a16="http://schemas.microsoft.com/office/drawing/2014/main" val="4253123987"/>
                    </a:ext>
                  </a:extLst>
                </a:gridCol>
                <a:gridCol w="368298">
                  <a:extLst>
                    <a:ext uri="{9D8B030D-6E8A-4147-A177-3AD203B41FA5}">
                      <a16:colId xmlns:a16="http://schemas.microsoft.com/office/drawing/2014/main" val="3886984170"/>
                    </a:ext>
                  </a:extLst>
                </a:gridCol>
                <a:gridCol w="368298">
                  <a:extLst>
                    <a:ext uri="{9D8B030D-6E8A-4147-A177-3AD203B41FA5}">
                      <a16:colId xmlns:a16="http://schemas.microsoft.com/office/drawing/2014/main" val="2489938794"/>
                    </a:ext>
                  </a:extLst>
                </a:gridCol>
                <a:gridCol w="344591">
                  <a:extLst>
                    <a:ext uri="{9D8B030D-6E8A-4147-A177-3AD203B41FA5}">
                      <a16:colId xmlns:a16="http://schemas.microsoft.com/office/drawing/2014/main" val="3586298548"/>
                    </a:ext>
                  </a:extLst>
                </a:gridCol>
              </a:tblGrid>
              <a:tr h="214579">
                <a:tc>
                  <a:txBody>
                    <a:bodyPr/>
                    <a:lstStyle/>
                    <a:p>
                      <a:r>
                        <a:rPr lang="en-US" sz="1100" dirty="0"/>
                        <a:t>PAGE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🖥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🀫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📱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1606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900" dirty="0"/>
                        <a:t>Classic Channel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227946"/>
                  </a:ext>
                </a:extLst>
              </a:tr>
              <a:tr h="241402">
                <a:tc>
                  <a:txBody>
                    <a:bodyPr/>
                    <a:lstStyle/>
                    <a:p>
                      <a:r>
                        <a:rPr lang="en-US" sz="900" dirty="0"/>
                        <a:t>Classic Article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086666"/>
                  </a:ext>
                </a:extLst>
              </a:tr>
              <a:tr h="241402">
                <a:tc>
                  <a:txBody>
                    <a:bodyPr/>
                    <a:lstStyle/>
                    <a:p>
                      <a:r>
                        <a:rPr lang="en-US" sz="900" dirty="0"/>
                        <a:t>Shared Channel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707485"/>
                  </a:ext>
                </a:extLst>
              </a:tr>
              <a:tr h="241402">
                <a:tc>
                  <a:txBody>
                    <a:bodyPr/>
                    <a:lstStyle/>
                    <a:p>
                      <a:r>
                        <a:rPr lang="en-US" sz="900" dirty="0"/>
                        <a:t>Shared Article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3915059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EE0F8F20-BC61-D441-BD6D-26E39666B0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9590" y="5918517"/>
            <a:ext cx="1037550" cy="9043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C57F9A3-874F-CB43-AA22-087CED654F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8887391" y="6124221"/>
            <a:ext cx="620462" cy="84709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8CBFD03-16E5-8141-946E-AB6C9FC96F36}"/>
              </a:ext>
            </a:extLst>
          </p:cNvPr>
          <p:cNvSpPr txBox="1"/>
          <p:nvPr/>
        </p:nvSpPr>
        <p:spPr>
          <a:xfrm>
            <a:off x="8896388" y="6607386"/>
            <a:ext cx="717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landscape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AA71837-89B0-4D45-BC65-A1B2BB467774}"/>
              </a:ext>
            </a:extLst>
          </p:cNvPr>
          <p:cNvSpPr txBox="1">
            <a:spLocks/>
          </p:cNvSpPr>
          <p:nvPr/>
        </p:nvSpPr>
        <p:spPr>
          <a:xfrm>
            <a:off x="0" y="2876672"/>
            <a:ext cx="3165873" cy="119479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>
                <a:solidFill>
                  <a:schemeClr val="bg2"/>
                </a:solidFill>
              </a:rPr>
              <a:t>Billboard with Video</a:t>
            </a:r>
            <a:endParaRPr lang="en-US" sz="3200">
              <a:solidFill>
                <a:schemeClr val="bg2"/>
              </a:solidFill>
              <a:cs typeface="Calibri" panose="020F0502020204030204"/>
            </a:endParaRPr>
          </a:p>
          <a:p>
            <a:pPr lvl="1" indent="-285750"/>
            <a:r>
              <a:rPr lang="en-US" sz="1600">
                <a:solidFill>
                  <a:schemeClr val="bg2"/>
                </a:solidFill>
              </a:rPr>
              <a:t>Fixed 970x250 size</a:t>
            </a:r>
          </a:p>
          <a:p>
            <a:pPr lvl="1" indent="-285750"/>
            <a:r>
              <a:rPr lang="en-US" sz="1600">
                <a:solidFill>
                  <a:schemeClr val="bg2"/>
                </a:solidFill>
              </a:rPr>
              <a:t>Desktop and Tablet (landscape view)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762FA4-D02C-A642-9688-7EE2ACEA0B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5612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7"/>
          <p:cNvSpPr txBox="1">
            <a:spLocks noGrp="1"/>
          </p:cNvSpPr>
          <p:nvPr>
            <p:ph type="title"/>
          </p:nvPr>
        </p:nvSpPr>
        <p:spPr>
          <a:xfrm>
            <a:off x="3200333" y="767933"/>
            <a:ext cx="8428800" cy="847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>
                <a:latin typeface="+mn-lt"/>
              </a:rPr>
              <a:t>Local Production Process</a:t>
            </a:r>
            <a:endParaRPr dirty="0">
              <a:latin typeface="+mn-lt"/>
            </a:endParaRPr>
          </a:p>
        </p:txBody>
      </p:sp>
      <p:sp>
        <p:nvSpPr>
          <p:cNvPr id="169" name="Google Shape;169;p27"/>
          <p:cNvSpPr txBox="1">
            <a:spLocks noGrp="1"/>
          </p:cNvSpPr>
          <p:nvPr>
            <p:ph type="body" idx="1"/>
          </p:nvPr>
        </p:nvSpPr>
        <p:spPr>
          <a:xfrm>
            <a:off x="3200333" y="1427400"/>
            <a:ext cx="8428800" cy="400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n" dirty="0">
                <a:latin typeface="+mn-lt"/>
              </a:rPr>
              <a:t>Connect with your Ad Ops teams.</a:t>
            </a:r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n" dirty="0">
                <a:latin typeface="+mn-lt"/>
              </a:rPr>
              <a:t>2-3 week turnaround time for high impact units from when assets are received. If advertiser is able to provide assets that are within our specs, turnaround time could be 1-2 weeks.</a:t>
            </a:r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n" dirty="0">
                <a:latin typeface="+mn-lt"/>
              </a:rPr>
              <a:t>High Impact units are built 3-4x in the platform (one ad variant for each breakpoint)</a:t>
            </a:r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lang="en" dirty="0">
              <a:latin typeface="+mn-lt"/>
            </a:endParaRPr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lang="en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79224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>
            <a:extLst>
              <a:ext uri="{FF2B5EF4-FFF2-40B4-BE49-F238E27FC236}">
                <a16:creationId xmlns:a16="http://schemas.microsoft.com/office/drawing/2014/main" id="{8142726E-B969-D14D-BE37-D2F424080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26" y="1415999"/>
            <a:ext cx="3332376" cy="1009650"/>
          </a:xfrm>
        </p:spPr>
        <p:txBody>
          <a:bodyPr>
            <a:normAutofit fontScale="90000"/>
          </a:bodyPr>
          <a:lstStyle/>
          <a:p>
            <a:r>
              <a:rPr lang="en-US" dirty="0"/>
              <a:t>Supreme </a:t>
            </a:r>
            <a:br>
              <a:rPr lang="en-US" dirty="0"/>
            </a:br>
            <a:r>
              <a:rPr lang="en-US" dirty="0"/>
              <a:t>(Full Image)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1AEC39E-9075-4648-A827-61B9327DF2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607BEC-7759-4806-B9F5-C884087EE760}"/>
              </a:ext>
            </a:extLst>
          </p:cNvPr>
          <p:cNvSpPr txBox="1"/>
          <p:nvPr/>
        </p:nvSpPr>
        <p:spPr>
          <a:xfrm>
            <a:off x="4695417" y="5606911"/>
            <a:ext cx="710582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ea typeface="+mn-lt"/>
                <a:cs typeface="+mn-lt"/>
              </a:rPr>
              <a:t>Link to live demo: </a:t>
            </a:r>
            <a:r>
              <a:rPr lang="en-US" dirty="0">
                <a:solidFill>
                  <a:schemeClr val="accent1"/>
                </a:solidFill>
                <a:ea typeface="+mn-lt"/>
                <a:cs typeface="+mn-lt"/>
                <a:hlinkClick r:id="rId3"/>
              </a:rPr>
              <a:t>www.houstonchronicle.com?demo=Supreme</a:t>
            </a:r>
            <a:r>
              <a:rPr lang="en-US" dirty="0">
                <a:solidFill>
                  <a:schemeClr val="accent1"/>
                </a:solidFill>
                <a:ea typeface="+mn-lt"/>
                <a:cs typeface="+mn-lt"/>
              </a:rPr>
              <a:t> </a:t>
            </a:r>
          </a:p>
          <a:p>
            <a:endParaRPr lang="en-US" dirty="0">
              <a:solidFill>
                <a:schemeClr val="accent1"/>
              </a:solidFill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457731-6589-AF41-83AA-A16031409BF6}"/>
              </a:ext>
            </a:extLst>
          </p:cNvPr>
          <p:cNvSpPr txBox="1"/>
          <p:nvPr/>
        </p:nvSpPr>
        <p:spPr>
          <a:xfrm>
            <a:off x="0" y="6488668"/>
            <a:ext cx="2570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INTERNAL USE ONLY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792A5E4-4ADC-7545-85EB-345951C10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6584" y="5977520"/>
            <a:ext cx="1037550" cy="9043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053CE70-8DC2-FC48-AF6D-DBAEAF8A2C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8664" y="6034736"/>
            <a:ext cx="620462" cy="8470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FF8899-C5A2-374C-8D84-3A3CD431DD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3725" y="6136566"/>
            <a:ext cx="487906" cy="721434"/>
          </a:xfrm>
          <a:prstGeom prst="rect">
            <a:avLst/>
          </a:prstGeom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BB53F9D0-41B4-D64A-8743-57913D90EECD}"/>
              </a:ext>
            </a:extLst>
          </p:cNvPr>
          <p:cNvGraphicFramePr>
            <a:graphicFrameLocks noGrp="1"/>
          </p:cNvGraphicFramePr>
          <p:nvPr/>
        </p:nvGraphicFramePr>
        <p:xfrm>
          <a:off x="145026" y="4763027"/>
          <a:ext cx="2102873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1686">
                  <a:extLst>
                    <a:ext uri="{9D8B030D-6E8A-4147-A177-3AD203B41FA5}">
                      <a16:colId xmlns:a16="http://schemas.microsoft.com/office/drawing/2014/main" val="4253123987"/>
                    </a:ext>
                  </a:extLst>
                </a:gridCol>
                <a:gridCol w="368298">
                  <a:extLst>
                    <a:ext uri="{9D8B030D-6E8A-4147-A177-3AD203B41FA5}">
                      <a16:colId xmlns:a16="http://schemas.microsoft.com/office/drawing/2014/main" val="3886984170"/>
                    </a:ext>
                  </a:extLst>
                </a:gridCol>
                <a:gridCol w="368298">
                  <a:extLst>
                    <a:ext uri="{9D8B030D-6E8A-4147-A177-3AD203B41FA5}">
                      <a16:colId xmlns:a16="http://schemas.microsoft.com/office/drawing/2014/main" val="2489938794"/>
                    </a:ext>
                  </a:extLst>
                </a:gridCol>
                <a:gridCol w="344591">
                  <a:extLst>
                    <a:ext uri="{9D8B030D-6E8A-4147-A177-3AD203B41FA5}">
                      <a16:colId xmlns:a16="http://schemas.microsoft.com/office/drawing/2014/main" val="3586298548"/>
                    </a:ext>
                  </a:extLst>
                </a:gridCol>
              </a:tblGrid>
              <a:tr h="214579">
                <a:tc>
                  <a:txBody>
                    <a:bodyPr/>
                    <a:lstStyle/>
                    <a:p>
                      <a:r>
                        <a:rPr lang="en-US" sz="1100" dirty="0"/>
                        <a:t>PAGE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🖥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🀫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📱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1606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900" dirty="0"/>
                        <a:t>Classic Channel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227946"/>
                  </a:ext>
                </a:extLst>
              </a:tr>
              <a:tr h="241402">
                <a:tc>
                  <a:txBody>
                    <a:bodyPr/>
                    <a:lstStyle/>
                    <a:p>
                      <a:r>
                        <a:rPr lang="en-US" sz="900" dirty="0"/>
                        <a:t>Classic Article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086666"/>
                  </a:ext>
                </a:extLst>
              </a:tr>
              <a:tr h="241402">
                <a:tc>
                  <a:txBody>
                    <a:bodyPr/>
                    <a:lstStyle/>
                    <a:p>
                      <a:r>
                        <a:rPr lang="en-US" sz="900" dirty="0"/>
                        <a:t>Shared Channel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707485"/>
                  </a:ext>
                </a:extLst>
              </a:tr>
              <a:tr h="241402">
                <a:tc>
                  <a:txBody>
                    <a:bodyPr/>
                    <a:lstStyle/>
                    <a:p>
                      <a:r>
                        <a:rPr lang="en-US" sz="900" dirty="0"/>
                        <a:t>Shared Article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3915059"/>
                  </a:ext>
                </a:extLst>
              </a:tr>
            </a:tbl>
          </a:graphicData>
        </a:graphic>
      </p:graphicFrame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66BDCEE-D608-2B4A-A7CA-F56F6CE92C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8004" y="863436"/>
            <a:ext cx="7335795" cy="3413590"/>
          </a:xfrm>
          <a:prstGeom prst="rect">
            <a:avLst/>
          </a:prstGeom>
        </p:spPr>
      </p:pic>
      <p:pic>
        <p:nvPicPr>
          <p:cNvPr id="5" name="Picture 4" descr="A screenshot of a person&#10;&#10;Description automatically generated">
            <a:extLst>
              <a:ext uri="{FF2B5EF4-FFF2-40B4-BE49-F238E27FC236}">
                <a16:creationId xmlns:a16="http://schemas.microsoft.com/office/drawing/2014/main" id="{B3103EC2-4337-BA44-8AE7-8AF8EA7FAF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40376" y="2681407"/>
            <a:ext cx="1530738" cy="2711592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F74C073-5D42-B24A-B8A6-04650B30E980}"/>
              </a:ext>
            </a:extLst>
          </p:cNvPr>
          <p:cNvSpPr txBox="1">
            <a:spLocks/>
          </p:cNvSpPr>
          <p:nvPr/>
        </p:nvSpPr>
        <p:spPr>
          <a:xfrm>
            <a:off x="-432033" y="2523051"/>
            <a:ext cx="3363974" cy="220353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285750"/>
            <a:r>
              <a:rPr lang="en-US" sz="1600" dirty="0">
                <a:solidFill>
                  <a:schemeClr val="bg2"/>
                </a:solidFill>
                <a:cs typeface="Calibri"/>
              </a:rPr>
              <a:t>Responsive to all screen sizes and devices</a:t>
            </a:r>
          </a:p>
          <a:p>
            <a:pPr lvl="1" indent="-285750"/>
            <a:r>
              <a:rPr lang="en-US" sz="1600" dirty="0">
                <a:solidFill>
                  <a:schemeClr val="bg2"/>
                </a:solidFill>
                <a:cs typeface="Calibri"/>
              </a:rPr>
              <a:t>Full image background</a:t>
            </a:r>
          </a:p>
          <a:p>
            <a:pPr lvl="1" indent="-285750"/>
            <a:endParaRPr lang="en-US" sz="1600" dirty="0">
              <a:solidFill>
                <a:schemeClr val="bg2"/>
              </a:solidFill>
              <a:cs typeface="Calibri"/>
            </a:endParaRPr>
          </a:p>
          <a:p>
            <a:pPr marL="400050" lvl="1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bg2"/>
                </a:solidFill>
                <a:cs typeface="Calibri"/>
              </a:rPr>
              <a:t>Site Support:</a:t>
            </a:r>
          </a:p>
          <a:p>
            <a:pPr lvl="1" indent="-285750"/>
            <a:r>
              <a:rPr lang="en-US" sz="1600" dirty="0">
                <a:solidFill>
                  <a:schemeClr val="bg2"/>
                </a:solidFill>
                <a:cs typeface="Calibri"/>
              </a:rPr>
              <a:t>Redesigned homepage and section front support</a:t>
            </a:r>
          </a:p>
          <a:p>
            <a:pPr lvl="1" indent="-285750"/>
            <a:r>
              <a:rPr lang="en-US" sz="1600" dirty="0">
                <a:solidFill>
                  <a:schemeClr val="bg2"/>
                </a:solidFill>
                <a:cs typeface="Calibri"/>
              </a:rPr>
              <a:t>Soon to be available on Shared Article Templates</a:t>
            </a:r>
          </a:p>
          <a:p>
            <a:pPr lvl="1" indent="-285750"/>
            <a:endParaRPr lang="en-US" sz="1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546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>
            <a:extLst>
              <a:ext uri="{FF2B5EF4-FFF2-40B4-BE49-F238E27FC236}">
                <a16:creationId xmlns:a16="http://schemas.microsoft.com/office/drawing/2014/main" id="{8142726E-B969-D14D-BE37-D2F424080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47" y="1478194"/>
            <a:ext cx="3332376" cy="1009650"/>
          </a:xfrm>
        </p:spPr>
        <p:txBody>
          <a:bodyPr>
            <a:normAutofit fontScale="90000"/>
          </a:bodyPr>
          <a:lstStyle/>
          <a:p>
            <a:r>
              <a:rPr lang="en-US" dirty="0"/>
              <a:t>Supreme </a:t>
            </a:r>
            <a:br>
              <a:rPr lang="en-US" dirty="0"/>
            </a:br>
            <a:r>
              <a:rPr lang="en-US" dirty="0"/>
              <a:t>(Image Right)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32372-37F4-438F-81D1-D5D2C2464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91496" y="2671530"/>
            <a:ext cx="3603592" cy="209149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lvl="1" indent="-285750"/>
            <a:r>
              <a:rPr lang="en-US" sz="1600" dirty="0">
                <a:solidFill>
                  <a:schemeClr val="bg2"/>
                </a:solidFill>
                <a:cs typeface="Calibri"/>
              </a:rPr>
              <a:t>Responsive to all screen sizes and devices</a:t>
            </a:r>
          </a:p>
          <a:p>
            <a:pPr lvl="1" indent="-285750"/>
            <a:r>
              <a:rPr lang="en-US" sz="1600" dirty="0">
                <a:solidFill>
                  <a:schemeClr val="bg2"/>
                </a:solidFill>
                <a:cs typeface="Calibri"/>
              </a:rPr>
              <a:t>2-panel format with static image</a:t>
            </a:r>
          </a:p>
          <a:p>
            <a:pPr lvl="1" indent="-285750"/>
            <a:endParaRPr lang="en-US" sz="1600" dirty="0">
              <a:solidFill>
                <a:schemeClr val="bg2"/>
              </a:solidFill>
              <a:cs typeface="Calibri"/>
            </a:endParaRPr>
          </a:p>
          <a:p>
            <a:pPr marL="400050" lvl="1" indent="0">
              <a:buNone/>
            </a:pPr>
            <a:r>
              <a:rPr lang="en-US" sz="1600" dirty="0">
                <a:solidFill>
                  <a:schemeClr val="bg2"/>
                </a:solidFill>
                <a:cs typeface="Calibri"/>
              </a:rPr>
              <a:t>Site Support:</a:t>
            </a:r>
          </a:p>
          <a:p>
            <a:pPr lvl="1" indent="-285750"/>
            <a:r>
              <a:rPr lang="en-US" sz="1600" dirty="0">
                <a:solidFill>
                  <a:schemeClr val="bg2"/>
                </a:solidFill>
                <a:cs typeface="Calibri"/>
              </a:rPr>
              <a:t>Redesigned homepage and section front support</a:t>
            </a:r>
          </a:p>
          <a:p>
            <a:pPr lvl="1" indent="-285750"/>
            <a:r>
              <a:rPr lang="en-US" sz="1600" dirty="0">
                <a:solidFill>
                  <a:schemeClr val="bg2"/>
                </a:solidFill>
                <a:cs typeface="Calibri"/>
              </a:rPr>
              <a:t>Soon to be available on Shared Article Templates</a:t>
            </a:r>
          </a:p>
          <a:p>
            <a:pPr lvl="1" indent="-285750"/>
            <a:endParaRPr lang="en-US" sz="1600" dirty="0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607BEC-7759-4806-B9F5-C884087EE760}"/>
              </a:ext>
            </a:extLst>
          </p:cNvPr>
          <p:cNvSpPr txBox="1"/>
          <p:nvPr/>
        </p:nvSpPr>
        <p:spPr>
          <a:xfrm>
            <a:off x="4695417" y="5606911"/>
            <a:ext cx="710582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ea typeface="+mn-lt"/>
                <a:cs typeface="+mn-lt"/>
              </a:rPr>
              <a:t>Link to live demo: </a:t>
            </a:r>
            <a:r>
              <a:rPr lang="en-US" dirty="0">
                <a:hlinkClick r:id="rId3"/>
              </a:rPr>
              <a:t>https://www.expressnews.com/?demo=Supreme</a:t>
            </a:r>
            <a:endParaRPr lang="en-US" dirty="0">
              <a:solidFill>
                <a:schemeClr val="accent1"/>
              </a:solidFill>
              <a:ea typeface="+mn-lt"/>
              <a:cs typeface="+mn-lt"/>
            </a:endParaRPr>
          </a:p>
          <a:p>
            <a:endParaRPr lang="en-US" dirty="0">
              <a:solidFill>
                <a:schemeClr val="accent1"/>
              </a:solidFill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457731-6589-AF41-83AA-A16031409BF6}"/>
              </a:ext>
            </a:extLst>
          </p:cNvPr>
          <p:cNvSpPr txBox="1"/>
          <p:nvPr/>
        </p:nvSpPr>
        <p:spPr>
          <a:xfrm>
            <a:off x="0" y="6488668"/>
            <a:ext cx="2570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INTERNAL USE ONLY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792A5E4-4ADC-7545-85EB-345951C10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6584" y="5977520"/>
            <a:ext cx="1037550" cy="9043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053CE70-8DC2-FC48-AF6D-DBAEAF8A2C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8664" y="6034736"/>
            <a:ext cx="620462" cy="8470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FF8899-C5A2-374C-8D84-3A3CD431DD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3725" y="6136566"/>
            <a:ext cx="487906" cy="721434"/>
          </a:xfrm>
          <a:prstGeom prst="rect">
            <a:avLst/>
          </a:prstGeom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BB53F9D0-41B4-D64A-8743-57913D90EECD}"/>
              </a:ext>
            </a:extLst>
          </p:cNvPr>
          <p:cNvGraphicFramePr>
            <a:graphicFrameLocks noGrp="1"/>
          </p:cNvGraphicFramePr>
          <p:nvPr/>
        </p:nvGraphicFramePr>
        <p:xfrm>
          <a:off x="145026" y="4763027"/>
          <a:ext cx="2102873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1686">
                  <a:extLst>
                    <a:ext uri="{9D8B030D-6E8A-4147-A177-3AD203B41FA5}">
                      <a16:colId xmlns:a16="http://schemas.microsoft.com/office/drawing/2014/main" val="4253123987"/>
                    </a:ext>
                  </a:extLst>
                </a:gridCol>
                <a:gridCol w="368298">
                  <a:extLst>
                    <a:ext uri="{9D8B030D-6E8A-4147-A177-3AD203B41FA5}">
                      <a16:colId xmlns:a16="http://schemas.microsoft.com/office/drawing/2014/main" val="3886984170"/>
                    </a:ext>
                  </a:extLst>
                </a:gridCol>
                <a:gridCol w="368298">
                  <a:extLst>
                    <a:ext uri="{9D8B030D-6E8A-4147-A177-3AD203B41FA5}">
                      <a16:colId xmlns:a16="http://schemas.microsoft.com/office/drawing/2014/main" val="2489938794"/>
                    </a:ext>
                  </a:extLst>
                </a:gridCol>
                <a:gridCol w="344591">
                  <a:extLst>
                    <a:ext uri="{9D8B030D-6E8A-4147-A177-3AD203B41FA5}">
                      <a16:colId xmlns:a16="http://schemas.microsoft.com/office/drawing/2014/main" val="3586298548"/>
                    </a:ext>
                  </a:extLst>
                </a:gridCol>
              </a:tblGrid>
              <a:tr h="214579">
                <a:tc>
                  <a:txBody>
                    <a:bodyPr/>
                    <a:lstStyle/>
                    <a:p>
                      <a:r>
                        <a:rPr lang="en-US" sz="1100" dirty="0"/>
                        <a:t>PAGE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🖥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🀫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📱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1606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900" dirty="0"/>
                        <a:t>Classic Channel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227946"/>
                  </a:ext>
                </a:extLst>
              </a:tr>
              <a:tr h="241402">
                <a:tc>
                  <a:txBody>
                    <a:bodyPr/>
                    <a:lstStyle/>
                    <a:p>
                      <a:r>
                        <a:rPr lang="en-US" sz="900" dirty="0"/>
                        <a:t>Classic Article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086666"/>
                  </a:ext>
                </a:extLst>
              </a:tr>
              <a:tr h="241402">
                <a:tc>
                  <a:txBody>
                    <a:bodyPr/>
                    <a:lstStyle/>
                    <a:p>
                      <a:r>
                        <a:rPr lang="en-US" sz="900" dirty="0"/>
                        <a:t>Shared Channel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707485"/>
                  </a:ext>
                </a:extLst>
              </a:tr>
              <a:tr h="241402">
                <a:tc>
                  <a:txBody>
                    <a:bodyPr/>
                    <a:lstStyle/>
                    <a:p>
                      <a:r>
                        <a:rPr lang="en-US" sz="900" dirty="0"/>
                        <a:t>Shared Article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3915059"/>
                  </a:ext>
                </a:extLst>
              </a:tr>
            </a:tbl>
          </a:graphicData>
        </a:graphic>
      </p:graphicFrame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B4E820FB-F8BC-C64E-B860-2CF381DCFE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8641" y="604758"/>
            <a:ext cx="8685922" cy="4041849"/>
          </a:xfrm>
          <a:prstGeom prst="rect">
            <a:avLst/>
          </a:prstGeom>
        </p:spPr>
      </p:pic>
      <p:pic>
        <p:nvPicPr>
          <p:cNvPr id="4" name="Picture 3" descr="A screenshot of a person&#10;&#10;Description automatically generated">
            <a:extLst>
              <a:ext uri="{FF2B5EF4-FFF2-40B4-BE49-F238E27FC236}">
                <a16:creationId xmlns:a16="http://schemas.microsoft.com/office/drawing/2014/main" id="{C157DC53-0467-0140-B564-00D233DD7C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8664" y="1891497"/>
            <a:ext cx="1989303" cy="353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0225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1214E-5CF1-5144-BAE5-D0AFC6C28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136525"/>
            <a:ext cx="76962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Supreme Takeover</a:t>
            </a:r>
            <a:br>
              <a:rPr lang="en-US" dirty="0"/>
            </a:br>
            <a:r>
              <a:rPr lang="en-US" sz="2800" i="1" dirty="0"/>
              <a:t>Tell your brand’s story on our trusted Homepage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99664F-112F-6A49-B02A-FFFB87237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14E72-0683-0847-9252-7B64CC4AF0CC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A59631-9601-9147-A94F-4F29BCC10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26" y="0"/>
            <a:ext cx="1515346" cy="15153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16B33B-477C-F346-90D8-AAB4CFEB8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3973" y="1295252"/>
            <a:ext cx="2324054" cy="53426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4A24A4-B4A7-4E40-9B4C-BAD822F74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058" y="1295252"/>
            <a:ext cx="2413084" cy="534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641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0265D22-C23E-6040-8D81-377A0AC42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731" y="682200"/>
            <a:ext cx="8763000" cy="53975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DFAA0B1-0E6E-0243-99A6-650FDB3A5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9276" y="-373328"/>
            <a:ext cx="10258814" cy="1601495"/>
          </a:xfrm>
        </p:spPr>
        <p:txBody>
          <a:bodyPr>
            <a:normAutofit/>
          </a:bodyPr>
          <a:lstStyle/>
          <a:p>
            <a:r>
              <a:rPr lang="en-US" sz="2800" dirty="0"/>
              <a:t>Turn your creative into a full screen experience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C241D84-20D8-2145-B150-9018C5DA6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821" y="2115293"/>
            <a:ext cx="2726814" cy="1538413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User-initiated click to expand creative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Full-screen video experience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Close creative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CFA536-D419-42BC-9AA1-DBC73F85296E}"/>
              </a:ext>
            </a:extLst>
          </p:cNvPr>
          <p:cNvSpPr txBox="1"/>
          <p:nvPr/>
        </p:nvSpPr>
        <p:spPr>
          <a:xfrm>
            <a:off x="3665039" y="6159500"/>
            <a:ext cx="4450261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ea typeface="+mn-lt"/>
                <a:cs typeface="+mn-lt"/>
              </a:rPr>
              <a:t>Link to live Cinema on Greenwich Time: </a:t>
            </a:r>
            <a:r>
              <a:rPr lang="en-US" sz="1200" dirty="0"/>
              <a:t> </a:t>
            </a:r>
            <a:r>
              <a:rPr lang="en-US" sz="1200" dirty="0">
                <a:hlinkClick r:id="rId4"/>
              </a:rPr>
              <a:t>www.greenwichtime.com?demo=CopenhagenCinema</a:t>
            </a:r>
            <a:endParaRPr lang="en-US" sz="1200" dirty="0"/>
          </a:p>
          <a:p>
            <a:endParaRPr lang="en-US" sz="1400" dirty="0">
              <a:solidFill>
                <a:schemeClr val="accent1"/>
              </a:solidFill>
              <a:cs typeface="Calibri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F1EF026-8E70-4B45-8477-A8F32BAF4CE3}"/>
              </a:ext>
            </a:extLst>
          </p:cNvPr>
          <p:cNvSpPr txBox="1">
            <a:spLocks/>
          </p:cNvSpPr>
          <p:nvPr/>
        </p:nvSpPr>
        <p:spPr>
          <a:xfrm>
            <a:off x="838200" y="2360708"/>
            <a:ext cx="2899189" cy="34156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700" i="1" dirty="0">
              <a:solidFill>
                <a:srgbClr val="FFFFFF"/>
              </a:solidFill>
              <a:cs typeface="Calibri Light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F36F01A8-FB8A-A043-B5E7-62E8E2C23755}"/>
              </a:ext>
            </a:extLst>
          </p:cNvPr>
          <p:cNvSpPr txBox="1">
            <a:spLocks/>
          </p:cNvSpPr>
          <p:nvPr/>
        </p:nvSpPr>
        <p:spPr>
          <a:xfrm>
            <a:off x="132934" y="1018542"/>
            <a:ext cx="1913525" cy="11947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Cinema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B7E536-05FD-8748-9431-781F427C72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026" y="0"/>
            <a:ext cx="1515346" cy="15153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BCBDE0C-3792-F544-B7BB-19E0B96405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1900" y="849320"/>
            <a:ext cx="5766458" cy="50259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A27BDB-9AF5-B149-AC0C-C0299E857F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" r="856"/>
          <a:stretch/>
        </p:blipFill>
        <p:spPr>
          <a:xfrm>
            <a:off x="4031688" y="1531536"/>
            <a:ext cx="5105280" cy="32790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19E4010-018B-4B49-BEF7-CB5466074D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1096" y="5955476"/>
            <a:ext cx="1037550" cy="904313"/>
          </a:xfrm>
          <a:prstGeom prst="rect">
            <a:avLst/>
          </a:prstGeom>
        </p:spPr>
      </p:pic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5EADC256-9AF3-7640-84FF-804388D28A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789429"/>
              </p:ext>
            </p:extLst>
          </p:nvPr>
        </p:nvGraphicFramePr>
        <p:xfrm>
          <a:off x="145026" y="4763027"/>
          <a:ext cx="2102873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1686">
                  <a:extLst>
                    <a:ext uri="{9D8B030D-6E8A-4147-A177-3AD203B41FA5}">
                      <a16:colId xmlns:a16="http://schemas.microsoft.com/office/drawing/2014/main" val="4253123987"/>
                    </a:ext>
                  </a:extLst>
                </a:gridCol>
                <a:gridCol w="368298">
                  <a:extLst>
                    <a:ext uri="{9D8B030D-6E8A-4147-A177-3AD203B41FA5}">
                      <a16:colId xmlns:a16="http://schemas.microsoft.com/office/drawing/2014/main" val="3886984170"/>
                    </a:ext>
                  </a:extLst>
                </a:gridCol>
                <a:gridCol w="368298">
                  <a:extLst>
                    <a:ext uri="{9D8B030D-6E8A-4147-A177-3AD203B41FA5}">
                      <a16:colId xmlns:a16="http://schemas.microsoft.com/office/drawing/2014/main" val="2489938794"/>
                    </a:ext>
                  </a:extLst>
                </a:gridCol>
                <a:gridCol w="344591">
                  <a:extLst>
                    <a:ext uri="{9D8B030D-6E8A-4147-A177-3AD203B41FA5}">
                      <a16:colId xmlns:a16="http://schemas.microsoft.com/office/drawing/2014/main" val="3586298548"/>
                    </a:ext>
                  </a:extLst>
                </a:gridCol>
              </a:tblGrid>
              <a:tr h="214579">
                <a:tc>
                  <a:txBody>
                    <a:bodyPr/>
                    <a:lstStyle/>
                    <a:p>
                      <a:r>
                        <a:rPr lang="en-US" sz="1100" dirty="0"/>
                        <a:t>PAGE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🖥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🀫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📱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1606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900" dirty="0"/>
                        <a:t>Classic Channel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227946"/>
                  </a:ext>
                </a:extLst>
              </a:tr>
              <a:tr h="241402">
                <a:tc>
                  <a:txBody>
                    <a:bodyPr/>
                    <a:lstStyle/>
                    <a:p>
                      <a:r>
                        <a:rPr lang="en-US" sz="900" dirty="0"/>
                        <a:t>Classic Article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086666"/>
                  </a:ext>
                </a:extLst>
              </a:tr>
              <a:tr h="241402">
                <a:tc>
                  <a:txBody>
                    <a:bodyPr/>
                    <a:lstStyle/>
                    <a:p>
                      <a:r>
                        <a:rPr lang="en-US" sz="900" dirty="0"/>
                        <a:t>Shared Channel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707485"/>
                  </a:ext>
                </a:extLst>
              </a:tr>
              <a:tr h="241402">
                <a:tc>
                  <a:txBody>
                    <a:bodyPr/>
                    <a:lstStyle/>
                    <a:p>
                      <a:r>
                        <a:rPr lang="en-US" sz="900" dirty="0"/>
                        <a:t>Shared Article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3915059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F9697FF8-1BB7-D245-A7D8-42C27ABE3153}"/>
              </a:ext>
            </a:extLst>
          </p:cNvPr>
          <p:cNvSpPr txBox="1"/>
          <p:nvPr/>
        </p:nvSpPr>
        <p:spPr>
          <a:xfrm>
            <a:off x="0" y="6488668"/>
            <a:ext cx="2570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INTERNAL USE ONLY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3591C6D-FA81-6A43-A887-0DD068616B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8887391" y="6124221"/>
            <a:ext cx="620462" cy="84709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26B388E-A798-B747-B465-292B8FD3A62D}"/>
              </a:ext>
            </a:extLst>
          </p:cNvPr>
          <p:cNvSpPr txBox="1"/>
          <p:nvPr/>
        </p:nvSpPr>
        <p:spPr>
          <a:xfrm>
            <a:off x="8896388" y="6607386"/>
            <a:ext cx="7177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landscape</a:t>
            </a:r>
          </a:p>
        </p:txBody>
      </p:sp>
    </p:spTree>
    <p:extLst>
      <p:ext uri="{BB962C8B-B14F-4D97-AF65-F5344CB8AC3E}">
        <p14:creationId xmlns:p14="http://schemas.microsoft.com/office/powerpoint/2010/main" val="19679221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4AAFE6F-A6C4-6A42-BF4E-4A462BE1F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241" y="512897"/>
            <a:ext cx="8763000" cy="492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7CB9EB-7336-E04C-A384-74F5E9DAD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07084"/>
            <a:ext cx="3332376" cy="1009650"/>
          </a:xfrm>
        </p:spPr>
        <p:txBody>
          <a:bodyPr/>
          <a:lstStyle/>
          <a:p>
            <a:r>
              <a:rPr lang="en-US" dirty="0"/>
              <a:t>Mini Cinema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0D2E7-D2E8-A940-BDC5-1B8972B91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865" y="1908709"/>
            <a:ext cx="3401895" cy="3485208"/>
          </a:xfrm>
        </p:spPr>
        <p:txBody>
          <a:bodyPr/>
          <a:lstStyle/>
          <a:p>
            <a:r>
              <a:rPr lang="en-US" sz="2000" dirty="0"/>
              <a:t>Cross-platform support</a:t>
            </a:r>
          </a:p>
          <a:p>
            <a:r>
              <a:rPr lang="en-US" sz="2000" dirty="0"/>
              <a:t>Scalable</a:t>
            </a:r>
          </a:p>
          <a:p>
            <a:r>
              <a:rPr lang="en-US" sz="2000" dirty="0"/>
              <a:t>Impactful</a:t>
            </a:r>
          </a:p>
          <a:p>
            <a:pPr lvl="1" indent="-285750"/>
            <a:r>
              <a:rPr lang="en-US" sz="1600" dirty="0">
                <a:cs typeface="Calibri"/>
              </a:rPr>
              <a:t>Mini Cinema (300x250) on all devices </a:t>
            </a:r>
          </a:p>
          <a:p>
            <a:pPr lvl="1" indent="-285750"/>
            <a:r>
              <a:rPr lang="en-US" sz="1600" dirty="0">
                <a:cs typeface="Calibri"/>
              </a:rPr>
              <a:t>Click to expand video full-screen!</a:t>
            </a:r>
          </a:p>
          <a:p>
            <a:pPr indent="-285750"/>
            <a:r>
              <a:rPr lang="en-US" sz="2000" dirty="0">
                <a:cs typeface="Calibri"/>
              </a:rPr>
              <a:t>Site Support</a:t>
            </a:r>
          </a:p>
          <a:p>
            <a:pPr lvl="1" indent="-285750"/>
            <a:r>
              <a:rPr lang="en-US" sz="1600" dirty="0">
                <a:cs typeface="Calibri"/>
              </a:rPr>
              <a:t>All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DE9427-0848-6C48-8F04-8E58327CC1DB}"/>
              </a:ext>
            </a:extLst>
          </p:cNvPr>
          <p:cNvSpPr txBox="1"/>
          <p:nvPr/>
        </p:nvSpPr>
        <p:spPr>
          <a:xfrm>
            <a:off x="0" y="6488668"/>
            <a:ext cx="2570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INTERNAL USE ONLY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C23205-CE21-FF45-ADC3-A69B91F383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026" y="0"/>
            <a:ext cx="1515346" cy="15153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647EDDB-5780-BC45-AE72-9AF50117B8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649" y="1253330"/>
            <a:ext cx="2122082" cy="43513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808B36-E1A9-CF4B-B5E1-D2960A3164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3277" y="1253329"/>
            <a:ext cx="2122082" cy="435134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253B107-A2BC-E64B-8A41-D25A7DCE7C4D}"/>
              </a:ext>
            </a:extLst>
          </p:cNvPr>
          <p:cNvSpPr txBox="1"/>
          <p:nvPr/>
        </p:nvSpPr>
        <p:spPr>
          <a:xfrm>
            <a:off x="5978594" y="5694423"/>
            <a:ext cx="6372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Link to live demo: </a:t>
            </a:r>
            <a:r>
              <a:rPr lang="en-US" sz="1400" dirty="0">
                <a:hlinkClick r:id="rId7"/>
              </a:rPr>
              <a:t>www.greenwichtime.com?demo=CopenhagenMiniCinema</a:t>
            </a:r>
            <a:r>
              <a:rPr lang="en-US" sz="1400" dirty="0"/>
              <a:t>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D5C0C63-4531-ED40-841F-C1C86BA7C6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6584" y="5977520"/>
            <a:ext cx="1037550" cy="90431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83A24D6-CA08-BA4F-B12D-9298161D83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28664" y="6034736"/>
            <a:ext cx="620462" cy="8470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BA52486-431D-674B-8DAF-36E08770D0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23725" y="6136566"/>
            <a:ext cx="487906" cy="721434"/>
          </a:xfrm>
          <a:prstGeom prst="rect">
            <a:avLst/>
          </a:prstGeom>
        </p:spPr>
      </p:pic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D81DB3DC-DDBB-B041-BFBB-F3C3CB6CFB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564677"/>
              </p:ext>
            </p:extLst>
          </p:nvPr>
        </p:nvGraphicFramePr>
        <p:xfrm>
          <a:off x="145026" y="4763027"/>
          <a:ext cx="2102873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1686">
                  <a:extLst>
                    <a:ext uri="{9D8B030D-6E8A-4147-A177-3AD203B41FA5}">
                      <a16:colId xmlns:a16="http://schemas.microsoft.com/office/drawing/2014/main" val="4253123987"/>
                    </a:ext>
                  </a:extLst>
                </a:gridCol>
                <a:gridCol w="368298">
                  <a:extLst>
                    <a:ext uri="{9D8B030D-6E8A-4147-A177-3AD203B41FA5}">
                      <a16:colId xmlns:a16="http://schemas.microsoft.com/office/drawing/2014/main" val="3886984170"/>
                    </a:ext>
                  </a:extLst>
                </a:gridCol>
                <a:gridCol w="368298">
                  <a:extLst>
                    <a:ext uri="{9D8B030D-6E8A-4147-A177-3AD203B41FA5}">
                      <a16:colId xmlns:a16="http://schemas.microsoft.com/office/drawing/2014/main" val="2489938794"/>
                    </a:ext>
                  </a:extLst>
                </a:gridCol>
                <a:gridCol w="344591">
                  <a:extLst>
                    <a:ext uri="{9D8B030D-6E8A-4147-A177-3AD203B41FA5}">
                      <a16:colId xmlns:a16="http://schemas.microsoft.com/office/drawing/2014/main" val="3586298548"/>
                    </a:ext>
                  </a:extLst>
                </a:gridCol>
              </a:tblGrid>
              <a:tr h="214579">
                <a:tc>
                  <a:txBody>
                    <a:bodyPr/>
                    <a:lstStyle/>
                    <a:p>
                      <a:r>
                        <a:rPr lang="en-US" sz="1100" dirty="0"/>
                        <a:t>PAGE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🖥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🀫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📱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1606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900" dirty="0"/>
                        <a:t>Classic Channel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227946"/>
                  </a:ext>
                </a:extLst>
              </a:tr>
              <a:tr h="241402">
                <a:tc>
                  <a:txBody>
                    <a:bodyPr/>
                    <a:lstStyle/>
                    <a:p>
                      <a:r>
                        <a:rPr lang="en-US" sz="900" dirty="0"/>
                        <a:t>Classic Article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086666"/>
                  </a:ext>
                </a:extLst>
              </a:tr>
              <a:tr h="241402">
                <a:tc>
                  <a:txBody>
                    <a:bodyPr/>
                    <a:lstStyle/>
                    <a:p>
                      <a:r>
                        <a:rPr lang="en-US" sz="900" dirty="0"/>
                        <a:t>Shared Channel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707485"/>
                  </a:ext>
                </a:extLst>
              </a:tr>
              <a:tr h="241402">
                <a:tc>
                  <a:txBody>
                    <a:bodyPr/>
                    <a:lstStyle/>
                    <a:p>
                      <a:r>
                        <a:rPr lang="en-US" sz="900" dirty="0"/>
                        <a:t>Shared Article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39150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2886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15F1A-9528-B74C-B2E3-1FE5DBD31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82" y="1243436"/>
            <a:ext cx="3332376" cy="1009650"/>
          </a:xfrm>
        </p:spPr>
        <p:txBody>
          <a:bodyPr>
            <a:normAutofit fontScale="90000"/>
          </a:bodyPr>
          <a:lstStyle/>
          <a:p>
            <a:r>
              <a:rPr lang="en-US" dirty="0"/>
              <a:t>Countdown</a:t>
            </a:r>
            <a:br>
              <a:rPr lang="en-US" dirty="0"/>
            </a:br>
            <a:r>
              <a:rPr lang="en-US" dirty="0"/>
              <a:t>Clock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A49BD-E61E-814F-A7B3-7CF4C56F9C8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45431" y="5300869"/>
            <a:ext cx="7342988" cy="67731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1800" dirty="0"/>
              <a:t>Link to live HEB Demo: </a:t>
            </a:r>
            <a:r>
              <a:rPr lang="en-US" sz="1800" dirty="0">
                <a:hlinkClick r:id="rId3"/>
              </a:rPr>
              <a:t>https://www.chron.com/life/article/Historic-photos-show-life-during-the-oil-boom-in-6665505.php?demo=CountdownClock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AAB142-FDBC-4243-97D1-A4CD9BF63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14E72-0683-0847-9252-7B64CC4AF0CC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981CAA-E479-1648-A47E-9C73201FB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6584" y="5977520"/>
            <a:ext cx="1037550" cy="9043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965137-837E-A44E-875C-30DF741C9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3264" y="6034736"/>
            <a:ext cx="620462" cy="847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395EFD-AC72-5849-817F-E0729D346F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3725" y="6136566"/>
            <a:ext cx="487906" cy="7214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6237984-ECEA-8A44-A16A-7A9593307843}"/>
              </a:ext>
            </a:extLst>
          </p:cNvPr>
          <p:cNvSpPr txBox="1"/>
          <p:nvPr/>
        </p:nvSpPr>
        <p:spPr>
          <a:xfrm>
            <a:off x="184782" y="2380495"/>
            <a:ext cx="306641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Increase event awareness across all platforms</a:t>
            </a:r>
          </a:p>
          <a:p>
            <a:endParaRPr lang="en-US" dirty="0"/>
          </a:p>
          <a:p>
            <a:r>
              <a:rPr lang="en-US" dirty="0"/>
              <a:t>Use Cases: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Grand opening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Holiday sale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Sporting 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Local event</a:t>
            </a:r>
          </a:p>
          <a:p>
            <a:endParaRPr lang="en-US" dirty="0"/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C7F42DF7-96D4-BA40-B2F0-1AF7E66284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1341233"/>
              </p:ext>
            </p:extLst>
          </p:nvPr>
        </p:nvGraphicFramePr>
        <p:xfrm>
          <a:off x="145026" y="4763027"/>
          <a:ext cx="2102873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1686">
                  <a:extLst>
                    <a:ext uri="{9D8B030D-6E8A-4147-A177-3AD203B41FA5}">
                      <a16:colId xmlns:a16="http://schemas.microsoft.com/office/drawing/2014/main" val="4253123987"/>
                    </a:ext>
                  </a:extLst>
                </a:gridCol>
                <a:gridCol w="368298">
                  <a:extLst>
                    <a:ext uri="{9D8B030D-6E8A-4147-A177-3AD203B41FA5}">
                      <a16:colId xmlns:a16="http://schemas.microsoft.com/office/drawing/2014/main" val="3886984170"/>
                    </a:ext>
                  </a:extLst>
                </a:gridCol>
                <a:gridCol w="368298">
                  <a:extLst>
                    <a:ext uri="{9D8B030D-6E8A-4147-A177-3AD203B41FA5}">
                      <a16:colId xmlns:a16="http://schemas.microsoft.com/office/drawing/2014/main" val="2489938794"/>
                    </a:ext>
                  </a:extLst>
                </a:gridCol>
                <a:gridCol w="344591">
                  <a:extLst>
                    <a:ext uri="{9D8B030D-6E8A-4147-A177-3AD203B41FA5}">
                      <a16:colId xmlns:a16="http://schemas.microsoft.com/office/drawing/2014/main" val="3586298548"/>
                    </a:ext>
                  </a:extLst>
                </a:gridCol>
              </a:tblGrid>
              <a:tr h="214579">
                <a:tc>
                  <a:txBody>
                    <a:bodyPr/>
                    <a:lstStyle/>
                    <a:p>
                      <a:r>
                        <a:rPr lang="en-US" sz="1100" dirty="0"/>
                        <a:t>PAGE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🖥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🀫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📱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1606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900" dirty="0"/>
                        <a:t>Classic Channel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227946"/>
                  </a:ext>
                </a:extLst>
              </a:tr>
              <a:tr h="241402">
                <a:tc>
                  <a:txBody>
                    <a:bodyPr/>
                    <a:lstStyle/>
                    <a:p>
                      <a:r>
                        <a:rPr lang="en-US" sz="900" dirty="0"/>
                        <a:t>Classic Article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086666"/>
                  </a:ext>
                </a:extLst>
              </a:tr>
              <a:tr h="241402">
                <a:tc>
                  <a:txBody>
                    <a:bodyPr/>
                    <a:lstStyle/>
                    <a:p>
                      <a:r>
                        <a:rPr lang="en-US" sz="900" dirty="0"/>
                        <a:t>Shared Channel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707485"/>
                  </a:ext>
                </a:extLst>
              </a:tr>
              <a:tr h="241402">
                <a:tc>
                  <a:txBody>
                    <a:bodyPr/>
                    <a:lstStyle/>
                    <a:p>
                      <a:r>
                        <a:rPr lang="en-US" sz="900" dirty="0"/>
                        <a:t>Shared Article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3915059"/>
                  </a:ext>
                </a:extLst>
              </a:tr>
            </a:tbl>
          </a:graphicData>
        </a:graphic>
      </p:graphicFrame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71604B89-5EBF-0942-85DC-0DD5E849FB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9330" y="704884"/>
            <a:ext cx="8191500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763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C404F99-70FF-1E4F-B367-A84876DF89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7910" y="75237"/>
            <a:ext cx="2827568" cy="5524996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F7E3B802-AD62-E64B-ABD8-C6823D3A5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70" y="1243049"/>
            <a:ext cx="3332376" cy="1009650"/>
          </a:xfrm>
        </p:spPr>
        <p:txBody>
          <a:bodyPr/>
          <a:lstStyle/>
          <a:p>
            <a:r>
              <a:rPr lang="en-US" dirty="0" err="1"/>
              <a:t>Interscroller</a:t>
            </a:r>
            <a:r>
              <a:rPr lang="en-US" dirty="0"/>
              <a:t> </a:t>
            </a:r>
            <a:br>
              <a:rPr lang="en-US" dirty="0"/>
            </a:br>
            <a:r>
              <a:rPr lang="en-US" sz="1500" dirty="0"/>
              <a:t>(Mobile)</a:t>
            </a:r>
          </a:p>
        </p:txBody>
      </p:sp>
      <p:pic>
        <p:nvPicPr>
          <p:cNvPr id="17" name="Online Media 16" descr="InterscrollerImage.mp4">
            <a:hlinkClick r:id="" action="ppaction://media"/>
            <a:extLst>
              <a:ext uri="{FF2B5EF4-FFF2-40B4-BE49-F238E27FC236}">
                <a16:creationId xmlns:a16="http://schemas.microsoft.com/office/drawing/2014/main" id="{DFF5A8FD-819F-4940-86EB-756612C1ACA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12338" y="1941513"/>
            <a:ext cx="960437" cy="1711325"/>
          </a:xfr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FF2FF0E-15C8-F14C-8344-22E9AD21A0C4}"/>
              </a:ext>
            </a:extLst>
          </p:cNvPr>
          <p:cNvSpPr txBox="1">
            <a:spLocks/>
          </p:cNvSpPr>
          <p:nvPr/>
        </p:nvSpPr>
        <p:spPr>
          <a:xfrm>
            <a:off x="27462" y="1721188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endParaRPr lang="en-US" sz="1800" dirty="0">
              <a:solidFill>
                <a:schemeClr val="accent1"/>
              </a:solidFill>
              <a:cs typeface="Calibri"/>
            </a:endParaRPr>
          </a:p>
          <a:p>
            <a:pPr>
              <a:buFont typeface="Wingdings" pitchFamily="2" charset="2"/>
              <a:buChar char="§"/>
            </a:pPr>
            <a:r>
              <a:rPr lang="en-US" sz="1600" dirty="0">
                <a:cs typeface="Calibri"/>
              </a:rPr>
              <a:t>Seamless in-line article placement</a:t>
            </a:r>
          </a:p>
          <a:p>
            <a:pPr>
              <a:buFont typeface="Wingdings" pitchFamily="2" charset="2"/>
              <a:buChar char="§"/>
            </a:pPr>
            <a:r>
              <a:rPr lang="en-US" sz="1600" dirty="0">
                <a:cs typeface="Calibri"/>
              </a:rPr>
              <a:t>User-friendly and fun!</a:t>
            </a:r>
          </a:p>
          <a:p>
            <a:pPr>
              <a:buFont typeface="Wingdings" pitchFamily="2" charset="2"/>
              <a:buChar char="§"/>
            </a:pPr>
            <a:r>
              <a:rPr lang="en-US" sz="1600" dirty="0">
                <a:cs typeface="Calibri"/>
              </a:rPr>
              <a:t>Non-interruptive to natural scrolling behavior</a:t>
            </a:r>
          </a:p>
          <a:p>
            <a:pPr>
              <a:buFont typeface="Wingdings" pitchFamily="2" charset="2"/>
              <a:buChar char="§"/>
            </a:pPr>
            <a:r>
              <a:rPr lang="en-US" sz="1600" dirty="0">
                <a:cs typeface="Calibri"/>
              </a:rPr>
              <a:t>Elegant and native-feel</a:t>
            </a:r>
          </a:p>
          <a:p>
            <a:pPr marL="0" indent="0">
              <a:buNone/>
            </a:pPr>
            <a:r>
              <a:rPr lang="en-US" sz="1600" b="1" dirty="0">
                <a:cs typeface="Calibri"/>
              </a:rPr>
              <a:t>Sponsorship Opportunities</a:t>
            </a:r>
          </a:p>
          <a:p>
            <a:r>
              <a:rPr lang="en-US" sz="1600" dirty="0">
                <a:cs typeface="Calibri"/>
              </a:rPr>
              <a:t>First ad inline and mobile adhesion unit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A0AC24-C1DD-8C42-985A-0F1A10E025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026" y="0"/>
            <a:ext cx="1515346" cy="151534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9378306-BD72-F24F-81F2-E7407199FE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18058" y="6283901"/>
            <a:ext cx="388264" cy="57409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F247F96-0EBD-5B49-B866-1013CE072E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65304" y="4356843"/>
            <a:ext cx="807927" cy="10857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85D914A-322D-C847-A90D-967468562E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68541" y="886787"/>
            <a:ext cx="2148066" cy="3820694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18B3128-62CB-DE47-BD3A-DFA9CDD8EE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63200" y="493502"/>
            <a:ext cx="2782463" cy="4949073"/>
          </a:xfrm>
          <a:prstGeom prst="rect">
            <a:avLst/>
          </a:prstGeom>
          <a:noFill/>
          <a:ln w="66675">
            <a:solidFill>
              <a:schemeClr val="accent1"/>
            </a:solidFill>
          </a:ln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EDD80B8-AC5A-7542-BC5F-618718C27FDA}"/>
              </a:ext>
            </a:extLst>
          </p:cNvPr>
          <p:cNvCxnSpPr>
            <a:cxnSpLocks/>
          </p:cNvCxnSpPr>
          <p:nvPr/>
        </p:nvCxnSpPr>
        <p:spPr>
          <a:xfrm flipH="1" flipV="1">
            <a:off x="5429542" y="4707481"/>
            <a:ext cx="765518" cy="939282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B897E2F0-98D9-1D4D-BD28-0B2D1E14F66F}"/>
              </a:ext>
            </a:extLst>
          </p:cNvPr>
          <p:cNvSpPr txBox="1"/>
          <p:nvPr/>
        </p:nvSpPr>
        <p:spPr>
          <a:xfrm>
            <a:off x="5138143" y="5651194"/>
            <a:ext cx="2782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Click-through capability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591503C-6D77-494C-B3F7-6A0B0F3595A6}"/>
              </a:ext>
            </a:extLst>
          </p:cNvPr>
          <p:cNvSpPr txBox="1"/>
          <p:nvPr/>
        </p:nvSpPr>
        <p:spPr>
          <a:xfrm>
            <a:off x="3743183" y="6003131"/>
            <a:ext cx="8198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Link to live demo (Mobile Only): </a:t>
            </a:r>
            <a:r>
              <a:rPr lang="en-US" sz="1200" dirty="0">
                <a:hlinkClick r:id="rId12"/>
              </a:rPr>
              <a:t>www.houstonchronicle.com/local/bayou-city-history/article/Sigman-Byrd-Lavenders-blue-green-on-the-road-to-15210803.php?demo=Interscroller_Image</a:t>
            </a:r>
            <a:r>
              <a:rPr lang="en-US" sz="1200" dirty="0"/>
              <a:t> </a:t>
            </a:r>
          </a:p>
        </p:txBody>
      </p: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8E547A65-5FE8-C542-A861-B772237E38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915258"/>
              </p:ext>
            </p:extLst>
          </p:nvPr>
        </p:nvGraphicFramePr>
        <p:xfrm>
          <a:off x="145026" y="4763027"/>
          <a:ext cx="2102873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1686">
                  <a:extLst>
                    <a:ext uri="{9D8B030D-6E8A-4147-A177-3AD203B41FA5}">
                      <a16:colId xmlns:a16="http://schemas.microsoft.com/office/drawing/2014/main" val="4253123987"/>
                    </a:ext>
                  </a:extLst>
                </a:gridCol>
                <a:gridCol w="368298">
                  <a:extLst>
                    <a:ext uri="{9D8B030D-6E8A-4147-A177-3AD203B41FA5}">
                      <a16:colId xmlns:a16="http://schemas.microsoft.com/office/drawing/2014/main" val="3886984170"/>
                    </a:ext>
                  </a:extLst>
                </a:gridCol>
                <a:gridCol w="368298">
                  <a:extLst>
                    <a:ext uri="{9D8B030D-6E8A-4147-A177-3AD203B41FA5}">
                      <a16:colId xmlns:a16="http://schemas.microsoft.com/office/drawing/2014/main" val="2489938794"/>
                    </a:ext>
                  </a:extLst>
                </a:gridCol>
                <a:gridCol w="344591">
                  <a:extLst>
                    <a:ext uri="{9D8B030D-6E8A-4147-A177-3AD203B41FA5}">
                      <a16:colId xmlns:a16="http://schemas.microsoft.com/office/drawing/2014/main" val="3586298548"/>
                    </a:ext>
                  </a:extLst>
                </a:gridCol>
              </a:tblGrid>
              <a:tr h="214579">
                <a:tc>
                  <a:txBody>
                    <a:bodyPr/>
                    <a:lstStyle/>
                    <a:p>
                      <a:r>
                        <a:rPr lang="en-US" sz="1100" dirty="0"/>
                        <a:t>PAGE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🖥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🀫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📱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1606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900" dirty="0"/>
                        <a:t>Classic Channel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227946"/>
                  </a:ext>
                </a:extLst>
              </a:tr>
              <a:tr h="241402">
                <a:tc>
                  <a:txBody>
                    <a:bodyPr/>
                    <a:lstStyle/>
                    <a:p>
                      <a:r>
                        <a:rPr lang="en-US" sz="900" dirty="0"/>
                        <a:t>Classic Article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086666"/>
                  </a:ext>
                </a:extLst>
              </a:tr>
              <a:tr h="241402">
                <a:tc>
                  <a:txBody>
                    <a:bodyPr/>
                    <a:lstStyle/>
                    <a:p>
                      <a:r>
                        <a:rPr lang="en-US" sz="900" dirty="0"/>
                        <a:t>Shared Channel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707485"/>
                  </a:ext>
                </a:extLst>
              </a:tr>
              <a:tr h="241402">
                <a:tc>
                  <a:txBody>
                    <a:bodyPr/>
                    <a:lstStyle/>
                    <a:p>
                      <a:r>
                        <a:rPr lang="en-US" sz="900" dirty="0"/>
                        <a:t>Shared Article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Wingdings" pitchFamily="2" charset="2"/>
                        </a:rPr>
                        <a:t>✓</a:t>
                      </a:r>
                      <a:endParaRPr lang="en-US" sz="1600" dirty="0">
                        <a:latin typeface="Wingdings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39150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055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NP2020">
  <a:themeElements>
    <a:clrScheme name="Custom 2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1A62E4"/>
      </a:hlink>
      <a:folHlink>
        <a:srgbClr val="3EBB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ichMedia2020_Training_October" id="{16FA395B-F9B1-7047-9183-E89D6B199FC1}" vid="{E15B69A4-7DD7-5A46-B11E-04D525E54FA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HNP2020</Template>
  <TotalTime>11763</TotalTime>
  <Words>1474</Words>
  <Application>Microsoft Macintosh PowerPoint</Application>
  <PresentationFormat>Widescreen</PresentationFormat>
  <Paragraphs>405</Paragraphs>
  <Slides>20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Wingdings</vt:lpstr>
      <vt:lpstr>HNP2020</vt:lpstr>
      <vt:lpstr>O&amp;O Ad Product Portfolio Designer/Ad Ops Training Resource</vt:lpstr>
      <vt:lpstr>Billboard with Video (Desktop and Tablet landscape)</vt:lpstr>
      <vt:lpstr>Supreme  (Full Image)</vt:lpstr>
      <vt:lpstr>Supreme  (Image Right)</vt:lpstr>
      <vt:lpstr>Supreme Takeover Tell your brand’s story on our trusted Homepage</vt:lpstr>
      <vt:lpstr>Turn your creative into a full screen experience</vt:lpstr>
      <vt:lpstr>Mini Cinema</vt:lpstr>
      <vt:lpstr>Countdown Clock</vt:lpstr>
      <vt:lpstr>Interscroller  (Mobile)</vt:lpstr>
      <vt:lpstr>Showcase multiple products in one ad unit!</vt:lpstr>
      <vt:lpstr>PowerPoint Presentation</vt:lpstr>
      <vt:lpstr>Superhero</vt:lpstr>
      <vt:lpstr>Premier</vt:lpstr>
      <vt:lpstr>Crown (Wallpaper replacement)</vt:lpstr>
      <vt:lpstr>Super Crown</vt:lpstr>
      <vt:lpstr>Rich Media Specs and Naming Conventions</vt:lpstr>
      <vt:lpstr>Building: Best Practice and Guidelines</vt:lpstr>
      <vt:lpstr>IAB and Better Ads Standards</vt:lpstr>
      <vt:lpstr>Pricing Framework</vt:lpstr>
      <vt:lpstr>Local Production Process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O&amp;O Ad Product Portfolio Designer/Ad Ops Training Resource</dc:title>
  <dc:creator>Lin, Elaine</dc:creator>
  <cp:lastModifiedBy>Kandro, Debbie</cp:lastModifiedBy>
  <cp:revision>8</cp:revision>
  <dcterms:created xsi:type="dcterms:W3CDTF">2020-11-02T16:48:56Z</dcterms:created>
  <dcterms:modified xsi:type="dcterms:W3CDTF">2021-02-24T17:34:50Z</dcterms:modified>
</cp:coreProperties>
</file>